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1" r:id="rId2"/>
    <p:sldId id="264" r:id="rId3"/>
    <p:sldId id="262" r:id="rId4"/>
    <p:sldId id="263" r:id="rId5"/>
    <p:sldId id="270" r:id="rId6"/>
    <p:sldId id="275" r:id="rId7"/>
    <p:sldId id="272" r:id="rId8"/>
    <p:sldId id="265" r:id="rId9"/>
    <p:sldId id="271" r:id="rId10"/>
    <p:sldId id="273" r:id="rId11"/>
    <p:sldId id="276" r:id="rId12"/>
    <p:sldId id="307" r:id="rId13"/>
    <p:sldId id="278" r:id="rId14"/>
    <p:sldId id="268" r:id="rId15"/>
    <p:sldId id="280" r:id="rId16"/>
    <p:sldId id="277" r:id="rId17"/>
    <p:sldId id="308" r:id="rId18"/>
    <p:sldId id="279" r:id="rId19"/>
    <p:sldId id="258" r:id="rId20"/>
    <p:sldId id="283" r:id="rId21"/>
    <p:sldId id="284" r:id="rId22"/>
    <p:sldId id="282" r:id="rId23"/>
    <p:sldId id="286" r:id="rId24"/>
    <p:sldId id="285" r:id="rId25"/>
    <p:sldId id="288" r:id="rId26"/>
    <p:sldId id="289" r:id="rId27"/>
    <p:sldId id="290" r:id="rId28"/>
    <p:sldId id="294" r:id="rId29"/>
    <p:sldId id="291" r:id="rId30"/>
    <p:sldId id="293" r:id="rId31"/>
    <p:sldId id="309" r:id="rId32"/>
    <p:sldId id="292" r:id="rId33"/>
    <p:sldId id="274" r:id="rId34"/>
    <p:sldId id="297" r:id="rId35"/>
    <p:sldId id="298" r:id="rId36"/>
    <p:sldId id="302" r:id="rId37"/>
    <p:sldId id="303" r:id="rId38"/>
    <p:sldId id="304" r:id="rId39"/>
    <p:sldId id="300" r:id="rId40"/>
    <p:sldId id="306" r:id="rId41"/>
    <p:sldId id="299" r:id="rId42"/>
    <p:sldId id="301" r:id="rId43"/>
  </p:sldIdLst>
  <p:sldSz cx="12192000" cy="6858000"/>
  <p:notesSz cx="6858000" cy="9144000"/>
  <p:custShowLst>
    <p:custShow name="Diaporama personnalisé 1" id="0">
      <p:sldLst>
        <p:sld r:id="rId34"/>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40"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B9728-0BEE-4142-9588-D0502453737D}" type="datetimeFigureOut">
              <a:rPr lang="fr-FR" smtClean="0"/>
              <a:t>23/01/2022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2212A-13BE-477C-8DF2-1048218D003B}" type="slidenum">
              <a:rPr lang="fr-FR" smtClean="0"/>
              <a:t>‹N°›</a:t>
            </a:fld>
            <a:endParaRPr lang="fr-FR"/>
          </a:p>
        </p:txBody>
      </p:sp>
    </p:spTree>
    <p:extLst>
      <p:ext uri="{BB962C8B-B14F-4D97-AF65-F5344CB8AC3E}">
        <p14:creationId xmlns:p14="http://schemas.microsoft.com/office/powerpoint/2010/main" val="170883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solidFill>
                  <a:srgbClr val="000000"/>
                </a:solidFill>
                <a:latin typeface="Tahoma" panose="020B0604030504040204" pitchFamily="34" charset="0"/>
              </a:rPr>
              <a:t>Exemple :</a:t>
            </a:r>
          </a:p>
          <a:p>
            <a:r>
              <a:rPr lang="fr-FR" sz="1200" b="0" i="0" u="none" strike="noStrike" baseline="0" dirty="0">
                <a:solidFill>
                  <a:srgbClr val="000000"/>
                </a:solidFill>
                <a:latin typeface="Tahoma" panose="020B0604030504040204" pitchFamily="34" charset="0"/>
              </a:rPr>
              <a:t>Habituellement, Jacques plonge </a:t>
            </a:r>
            <a:r>
              <a:rPr lang="fr-FR" sz="1200" b="1" i="0" u="none" strike="noStrike" baseline="0" dirty="0">
                <a:solidFill>
                  <a:srgbClr val="000000"/>
                </a:solidFill>
                <a:latin typeface="Tahoma" panose="020B0604030504040204" pitchFamily="34" charset="0"/>
              </a:rPr>
              <a:t>en lac </a:t>
            </a:r>
            <a:r>
              <a:rPr lang="fr-FR" sz="1200" b="0" i="0" u="none" strike="noStrike" baseline="0" dirty="0">
                <a:solidFill>
                  <a:srgbClr val="000000"/>
                </a:solidFill>
                <a:latin typeface="Tahoma" panose="020B0604030504040204" pitchFamily="34" charset="0"/>
              </a:rPr>
              <a:t>(eau densité = 1). Son poids est de 80 kg tout équipé (lest compris) et son volume est de 80 litres. </a:t>
            </a:r>
          </a:p>
          <a:p>
            <a:r>
              <a:rPr lang="fr-FR" sz="1200" b="0" i="0" u="none" strike="noStrike" baseline="0" dirty="0">
                <a:solidFill>
                  <a:srgbClr val="000000"/>
                </a:solidFill>
                <a:latin typeface="Tahoma" panose="020B0604030504040204" pitchFamily="34" charset="0"/>
              </a:rPr>
              <a:t>Il prévoit de plonger en mer (eau densité de 1,03).</a:t>
            </a:r>
          </a:p>
          <a:p>
            <a:r>
              <a:rPr lang="fr-FR" sz="1200" b="0" i="0" u="none" strike="noStrike" baseline="0" dirty="0">
                <a:solidFill>
                  <a:srgbClr val="000000"/>
                </a:solidFill>
                <a:latin typeface="Tahoma" panose="020B0604030504040204" pitchFamily="34" charset="0"/>
              </a:rPr>
              <a:t>Quel sera l’incidence sur sa flottabilité ?</a:t>
            </a:r>
          </a:p>
          <a:p>
            <a:r>
              <a:rPr lang="fr-FR" sz="1200" b="0" i="0" u="none" strike="noStrike" baseline="0" dirty="0">
                <a:solidFill>
                  <a:srgbClr val="000000"/>
                </a:solidFill>
                <a:latin typeface="Tahoma" panose="020B0604030504040204" pitchFamily="34" charset="0"/>
              </a:rPr>
              <a:t>Poids Réel :  80 kg - Poussée d’Archimède : 80 litres x Densité 1 = 80 kg</a:t>
            </a:r>
          </a:p>
          <a:p>
            <a:r>
              <a:rPr lang="fr-FR" sz="1200" b="0" i="0" u="none" strike="noStrike" baseline="0" dirty="0">
                <a:solidFill>
                  <a:srgbClr val="000000"/>
                </a:solidFill>
                <a:latin typeface="Tahoma" panose="020B0604030504040204" pitchFamily="34" charset="0"/>
              </a:rPr>
              <a:t>	= 0 de Poids Apparent 	</a:t>
            </a:r>
            <a:r>
              <a:rPr lang="fr-FR" sz="1200" b="1" i="0" u="none" strike="noStrike" baseline="0" dirty="0">
                <a:solidFill>
                  <a:srgbClr val="000000"/>
                </a:solidFill>
                <a:latin typeface="Tahoma" panose="020B0604030504040204" pitchFamily="34" charset="0"/>
              </a:rPr>
              <a:t>Flottabilité Neutre</a:t>
            </a:r>
          </a:p>
          <a:p>
            <a:r>
              <a:rPr lang="fr-FR" sz="1200" b="1" i="0" u="none" strike="noStrike" baseline="0" dirty="0">
                <a:solidFill>
                  <a:srgbClr val="000000"/>
                </a:solidFill>
                <a:latin typeface="Tahoma" panose="020B0604030504040204" pitchFamily="34" charset="0"/>
              </a:rPr>
              <a:t>En Mer</a:t>
            </a:r>
            <a:endParaRPr lang="fr-FR" sz="1200" b="0" i="0" u="none" strike="noStrike" baseline="0" dirty="0">
              <a:solidFill>
                <a:srgbClr val="000000"/>
              </a:solidFill>
              <a:latin typeface="Tahoma" panose="020B0604030504040204" pitchFamily="34" charset="0"/>
            </a:endParaRPr>
          </a:p>
          <a:p>
            <a:r>
              <a:rPr lang="fr-FR" sz="1200" b="0" i="0" u="none" strike="noStrike" baseline="0" dirty="0">
                <a:solidFill>
                  <a:srgbClr val="000000"/>
                </a:solidFill>
                <a:latin typeface="Tahoma" panose="020B0604030504040204" pitchFamily="34" charset="0"/>
              </a:rPr>
              <a:t>Poids Réel :  80 kg - Poussée d’Archimède : 80 litres x Densité 1,03 = 82,4 kg</a:t>
            </a:r>
          </a:p>
          <a:p>
            <a:r>
              <a:rPr lang="fr-FR" sz="1200" b="0" i="0" u="none" strike="noStrike" baseline="0" dirty="0">
                <a:solidFill>
                  <a:srgbClr val="000000"/>
                </a:solidFill>
                <a:latin typeface="Tahoma" panose="020B0604030504040204" pitchFamily="34" charset="0"/>
              </a:rPr>
              <a:t>	= </a:t>
            </a:r>
            <a:r>
              <a:rPr lang="fr-FR" sz="1200" b="0" i="0" u="none" strike="noStrike" baseline="0" dirty="0">
                <a:solidFill>
                  <a:srgbClr val="FF0000"/>
                </a:solidFill>
                <a:latin typeface="Tahoma" panose="020B0604030504040204" pitchFamily="34" charset="0"/>
              </a:rPr>
              <a:t>-2,4 kg </a:t>
            </a:r>
            <a:r>
              <a:rPr lang="fr-FR" sz="1200" b="0" i="0" u="none" strike="noStrike" baseline="0" dirty="0">
                <a:solidFill>
                  <a:srgbClr val="000000"/>
                </a:solidFill>
                <a:latin typeface="Tahoma" panose="020B0604030504040204" pitchFamily="34" charset="0"/>
              </a:rPr>
              <a:t>de Poids Apparent	</a:t>
            </a:r>
            <a:r>
              <a:rPr lang="fr-FR" sz="1200" b="1" i="0" u="none" strike="noStrike" baseline="0" dirty="0">
                <a:solidFill>
                  <a:srgbClr val="000000"/>
                </a:solidFill>
                <a:latin typeface="Tahoma" panose="020B0604030504040204" pitchFamily="34" charset="0"/>
              </a:rPr>
              <a:t>Flottabilité Positive</a:t>
            </a:r>
            <a:endParaRPr lang="fr-FR" sz="1200" b="0" i="0" u="none" strike="noStrike" baseline="0" dirty="0">
              <a:solidFill>
                <a:srgbClr val="000000"/>
              </a:solidFill>
              <a:latin typeface="Tahoma" panose="020B0604030504040204" pitchFamily="34" charset="0"/>
            </a:endParaRPr>
          </a:p>
          <a:p>
            <a:r>
              <a:rPr lang="fr-FR" sz="1200" b="0" i="0" u="none" strike="noStrike" baseline="0" dirty="0">
                <a:solidFill>
                  <a:srgbClr val="000000"/>
                </a:solidFill>
                <a:latin typeface="Tahoma" panose="020B0604030504040204" pitchFamily="34" charset="0"/>
              </a:rPr>
              <a:t>Il doit Ajouter </a:t>
            </a:r>
            <a:r>
              <a:rPr lang="fr-FR" sz="1200" b="1" i="0" u="none" strike="noStrike" baseline="0" dirty="0">
                <a:solidFill>
                  <a:srgbClr val="323299"/>
                </a:solidFill>
                <a:latin typeface="Tahoma" panose="020B0604030504040204" pitchFamily="34" charset="0"/>
              </a:rPr>
              <a:t>2,5 kg de lest </a:t>
            </a:r>
            <a:r>
              <a:rPr lang="fr-FR" sz="1200" b="0" i="0" u="none" strike="noStrike" baseline="0" dirty="0">
                <a:solidFill>
                  <a:srgbClr val="000000"/>
                </a:solidFill>
                <a:latin typeface="Tahoma" panose="020B0604030504040204" pitchFamily="34" charset="0"/>
              </a:rPr>
              <a:t>pour être en flottabilité Neutre</a:t>
            </a:r>
            <a:endParaRPr lang="fr-FR" dirty="0"/>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9</a:t>
            </a:fld>
            <a:endParaRPr lang="fr-FR"/>
          </a:p>
        </p:txBody>
      </p:sp>
    </p:spTree>
    <p:extLst>
      <p:ext uri="{BB962C8B-B14F-4D97-AF65-F5344CB8AC3E}">
        <p14:creationId xmlns:p14="http://schemas.microsoft.com/office/powerpoint/2010/main" val="238552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Tahoma" panose="020B0604030504040204" pitchFamily="34" charset="0"/>
              </a:rPr>
              <a:t>Un bloc vide de 12 litres de contenance peut avoir un volume extérieur de 15 litres et un poids de 20 kg.</a:t>
            </a:r>
          </a:p>
          <a:p>
            <a:r>
              <a:rPr lang="fr-FR" sz="1800" b="0" i="0" u="none" strike="noStrike" baseline="0" dirty="0">
                <a:solidFill>
                  <a:srgbClr val="000000"/>
                </a:solidFill>
                <a:latin typeface="Tahoma" panose="020B0604030504040204" pitchFamily="34" charset="0"/>
              </a:rPr>
              <a:t>Quel est son poids apparent ?</a:t>
            </a:r>
          </a:p>
          <a:p>
            <a:r>
              <a:rPr lang="fr-FR" sz="1800" b="0" i="0" u="none" strike="noStrike" baseline="0" dirty="0">
                <a:solidFill>
                  <a:srgbClr val="000000"/>
                </a:solidFill>
                <a:latin typeface="Tahoma" panose="020B0604030504040204" pitchFamily="34" charset="0"/>
              </a:rPr>
              <a:t>	Poids réel = 20 kg</a:t>
            </a:r>
          </a:p>
          <a:p>
            <a:r>
              <a:rPr lang="fr-FR" sz="1800" b="0" i="0" u="none" strike="noStrike" baseline="0" dirty="0">
                <a:solidFill>
                  <a:srgbClr val="000000"/>
                </a:solidFill>
                <a:latin typeface="Tahoma" panose="020B0604030504040204" pitchFamily="34" charset="0"/>
              </a:rPr>
              <a:t>	Poussée d’Archimède = 15 litres (15 kg)</a:t>
            </a:r>
          </a:p>
          <a:p>
            <a:r>
              <a:rPr lang="fr-FR" sz="1800" b="0" i="0" u="none" strike="noStrike" baseline="0" dirty="0">
                <a:solidFill>
                  <a:srgbClr val="000000"/>
                </a:solidFill>
                <a:latin typeface="Tahoma" panose="020B0604030504040204" pitchFamily="34" charset="0"/>
              </a:rPr>
              <a:t>	Poids Apparent = 20 – 15 = 5 kg	</a:t>
            </a:r>
            <a:r>
              <a:rPr lang="fr-FR" sz="1800" b="1" i="0" u="none" strike="noStrike" baseline="0" dirty="0">
                <a:solidFill>
                  <a:srgbClr val="000000"/>
                </a:solidFill>
                <a:latin typeface="Tahoma" panose="020B0604030504040204" pitchFamily="34" charset="0"/>
              </a:rPr>
              <a:t>Flottabilité Négative</a:t>
            </a:r>
            <a:endParaRPr lang="fr-FR" sz="1800" b="1" i="0" u="none" strike="noStrike" baseline="0" dirty="0">
              <a:solidFill>
                <a:srgbClr val="323299"/>
              </a:solidFill>
              <a:latin typeface="Tahoma" panose="020B0604030504040204" pitchFamily="34" charset="0"/>
            </a:endParaRPr>
          </a:p>
          <a:p>
            <a:endParaRPr lang="fr-FR" sz="1800" b="0" i="0" u="none" strike="noStrike" baseline="0" dirty="0">
              <a:solidFill>
                <a:srgbClr val="323299"/>
              </a:solidFill>
              <a:latin typeface="Tahoma" panose="020B0604030504040204" pitchFamily="34" charset="0"/>
            </a:endParaRPr>
          </a:p>
          <a:p>
            <a:r>
              <a:rPr lang="fr-FR" sz="1800" b="0" i="0" u="none" strike="noStrike" baseline="0" dirty="0">
                <a:solidFill>
                  <a:srgbClr val="323299"/>
                </a:solidFill>
                <a:latin typeface="Tahoma" panose="020B0604030504040204" pitchFamily="34" charset="0"/>
              </a:rPr>
              <a:t>Le Poids de l’air comprimé diminue au cours de la plongée.</a:t>
            </a:r>
          </a:p>
          <a:p>
            <a:r>
              <a:rPr lang="fr-FR" sz="1800" b="0" i="0" u="none" strike="noStrike" baseline="0" dirty="0">
                <a:solidFill>
                  <a:srgbClr val="000000"/>
                </a:solidFill>
                <a:latin typeface="Tahoma" panose="020B0604030504040204" pitchFamily="34" charset="0"/>
              </a:rPr>
              <a:t>L’air comprimé (1 Bar) de la bouteille représente 1,29 g par litre, soit pour une bouteille</a:t>
            </a:r>
          </a:p>
          <a:p>
            <a:pPr marL="285750" indent="-285750">
              <a:buFont typeface="Arial" panose="020B0604020202020204" pitchFamily="34" charset="0"/>
              <a:buChar char="•"/>
            </a:pPr>
            <a:r>
              <a:rPr lang="fr-FR" sz="1800" b="0" i="0" u="none" strike="noStrike" baseline="0" dirty="0">
                <a:solidFill>
                  <a:srgbClr val="000000"/>
                </a:solidFill>
                <a:latin typeface="Tahoma" panose="020B0604030504040204" pitchFamily="34" charset="0"/>
              </a:rPr>
              <a:t>de 12 litres gonflée à 200 b = un poids de 3 kg d’air comprimé (200 x 1,29) x 12</a:t>
            </a:r>
          </a:p>
          <a:p>
            <a:pPr marL="285750" indent="-285750">
              <a:buFont typeface="Arial" panose="020B0604020202020204" pitchFamily="34" charset="0"/>
              <a:buChar char="•"/>
            </a:pPr>
            <a:r>
              <a:rPr lang="fr-FR" sz="1800" b="0" i="0" u="none" strike="noStrike" baseline="0" dirty="0">
                <a:solidFill>
                  <a:srgbClr val="000000"/>
                </a:solidFill>
                <a:latin typeface="Tahoma" panose="020B0604030504040204" pitchFamily="34" charset="0"/>
              </a:rPr>
              <a:t>de 15 litres gonflée à 200 b = un poids de 3,9 kg d’air comprimé (200 x 1,29) x 15</a:t>
            </a:r>
          </a:p>
          <a:p>
            <a:pPr marL="285750" indent="-285750">
              <a:buFont typeface="Arial" panose="020B0604020202020204" pitchFamily="34" charset="0"/>
              <a:buChar char="•"/>
            </a:pPr>
            <a:endParaRPr lang="fr-FR" sz="1800" b="0" i="0" u="none" strike="noStrike" baseline="0" dirty="0">
              <a:solidFill>
                <a:srgbClr val="000000"/>
              </a:solidFill>
              <a:latin typeface="Tahoma" panose="020B0604030504040204" pitchFamily="34" charset="0"/>
            </a:endParaRPr>
          </a:p>
          <a:p>
            <a:r>
              <a:rPr lang="fr-FR" sz="1800" b="0" i="0" u="none" strike="noStrike" baseline="0" dirty="0">
                <a:solidFill>
                  <a:srgbClr val="000000"/>
                </a:solidFill>
                <a:latin typeface="Tahoma" panose="020B0604030504040204" pitchFamily="34" charset="0"/>
              </a:rPr>
              <a:t>En fin de plongée :</a:t>
            </a:r>
          </a:p>
          <a:p>
            <a:r>
              <a:rPr lang="fr-FR" sz="1800" b="0" i="0" u="none" strike="noStrike" baseline="0" dirty="0">
                <a:solidFill>
                  <a:srgbClr val="000000"/>
                </a:solidFill>
                <a:latin typeface="Tahoma" panose="020B0604030504040204" pitchFamily="34" charset="0"/>
              </a:rPr>
              <a:t>50 b de réserve pour une bouteille de 12 l = 750 </a:t>
            </a:r>
            <a:r>
              <a:rPr lang="fr-FR" sz="1800" b="0" i="0" u="none" strike="noStrike" baseline="0" dirty="0" err="1">
                <a:solidFill>
                  <a:srgbClr val="000000"/>
                </a:solidFill>
                <a:latin typeface="Tahoma" panose="020B0604030504040204" pitchFamily="34" charset="0"/>
              </a:rPr>
              <a:t>grs</a:t>
            </a:r>
            <a:r>
              <a:rPr lang="fr-FR" sz="1800" b="0" i="0" u="none" strike="noStrike" baseline="0" dirty="0">
                <a:solidFill>
                  <a:srgbClr val="000000"/>
                </a:solidFill>
                <a:latin typeface="Tahoma" panose="020B0604030504040204" pitchFamily="34" charset="0"/>
              </a:rPr>
              <a:t> d’air comprimé. </a:t>
            </a:r>
            <a:r>
              <a:rPr lang="fr-FR" sz="1800" b="0" i="0" u="none" strike="noStrike" baseline="0" dirty="0">
                <a:solidFill>
                  <a:srgbClr val="323299"/>
                </a:solidFill>
                <a:latin typeface="Tahoma" panose="020B0604030504040204" pitchFamily="34" charset="0"/>
              </a:rPr>
              <a:t>Soit environ 2,2 kg en moins</a:t>
            </a:r>
          </a:p>
          <a:p>
            <a:r>
              <a:rPr lang="fr-FR" sz="1800" b="0" i="0" u="none" strike="noStrike" baseline="0" dirty="0">
                <a:solidFill>
                  <a:srgbClr val="000000"/>
                </a:solidFill>
                <a:latin typeface="Tahoma" panose="020B0604030504040204" pitchFamily="34" charset="0"/>
              </a:rPr>
              <a:t>50 b de réserve pour une bouteille de 15 l = 950 </a:t>
            </a:r>
            <a:r>
              <a:rPr lang="fr-FR" sz="1800" b="0" i="0" u="none" strike="noStrike" baseline="0" dirty="0" err="1">
                <a:solidFill>
                  <a:srgbClr val="000000"/>
                </a:solidFill>
                <a:latin typeface="Tahoma" panose="020B0604030504040204" pitchFamily="34" charset="0"/>
              </a:rPr>
              <a:t>grs</a:t>
            </a:r>
            <a:r>
              <a:rPr lang="fr-FR" sz="1800" b="0" i="0" u="none" strike="noStrike" baseline="0" dirty="0">
                <a:solidFill>
                  <a:srgbClr val="000000"/>
                </a:solidFill>
                <a:latin typeface="Tahoma" panose="020B0604030504040204" pitchFamily="34" charset="0"/>
              </a:rPr>
              <a:t> d’air comprimé. </a:t>
            </a:r>
            <a:r>
              <a:rPr lang="fr-FR" sz="1800" b="0" i="0" u="none" strike="noStrike" baseline="0" dirty="0">
                <a:solidFill>
                  <a:srgbClr val="323299"/>
                </a:solidFill>
                <a:latin typeface="Tahoma" panose="020B0604030504040204" pitchFamily="34" charset="0"/>
              </a:rPr>
              <a:t>Soit environ 3 Kg en moins</a:t>
            </a:r>
            <a:endParaRPr lang="fr-FR" dirty="0"/>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10</a:t>
            </a:fld>
            <a:endParaRPr lang="fr-FR"/>
          </a:p>
        </p:txBody>
      </p:sp>
    </p:spTree>
    <p:extLst>
      <p:ext uri="{BB962C8B-B14F-4D97-AF65-F5344CB8AC3E}">
        <p14:creationId xmlns:p14="http://schemas.microsoft.com/office/powerpoint/2010/main" val="116161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15</a:t>
            </a:fld>
            <a:endParaRPr lang="fr-FR"/>
          </a:p>
        </p:txBody>
      </p:sp>
    </p:spTree>
    <p:extLst>
      <p:ext uri="{BB962C8B-B14F-4D97-AF65-F5344CB8AC3E}">
        <p14:creationId xmlns:p14="http://schemas.microsoft.com/office/powerpoint/2010/main" val="186624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Exercice : Un bateau a jeté u</a:t>
            </a:r>
            <a:r>
              <a:rPr lang="fr-FR" dirty="0">
                <a:effectLst/>
                <a:latin typeface="Arial" panose="020B0604020202020204" pitchFamily="34" charset="0"/>
              </a:rPr>
              <a:t>ne ancre de 40 kg et de volume </a:t>
            </a:r>
            <a:r>
              <a:rPr lang="fr-FR" b="1" dirty="0">
                <a:solidFill>
                  <a:srgbClr val="FF0000"/>
                </a:solidFill>
                <a:effectLst/>
                <a:latin typeface="Arial" panose="020B0604020202020204" pitchFamily="34" charset="0"/>
              </a:rPr>
              <a:t>10</a:t>
            </a:r>
            <a:r>
              <a:rPr lang="fr-FR" dirty="0">
                <a:solidFill>
                  <a:srgbClr val="FF0000"/>
                </a:solidFill>
                <a:effectLst/>
                <a:latin typeface="Arial" panose="020B0604020202020204" pitchFamily="34" charset="0"/>
              </a:rPr>
              <a:t> dm3 </a:t>
            </a:r>
            <a:r>
              <a:rPr lang="fr-FR" dirty="0">
                <a:effectLst/>
                <a:latin typeface="Arial" panose="020B0604020202020204" pitchFamily="34" charset="0"/>
              </a:rPr>
              <a:t>par 40 mètres de 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1- Un plongeur dispose d’un parachute de relevage de 40 litres. (On prendra la masse volumique de l’eau égale à 1kg/dm3).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Il y injecte </a:t>
            </a:r>
            <a:r>
              <a:rPr lang="fr-FR" u="sng" dirty="0">
                <a:effectLst/>
                <a:latin typeface="Arial" panose="020B0604020202020204" pitchFamily="34" charset="0"/>
              </a:rPr>
              <a:t>30</a:t>
            </a:r>
            <a:r>
              <a:rPr lang="fr-FR" dirty="0">
                <a:effectLst/>
                <a:latin typeface="Arial" panose="020B0604020202020204" pitchFamily="34" charset="0"/>
              </a:rPr>
              <a:t> litres d'air. L'ancre remonte-t-elle ? </a:t>
            </a:r>
            <a:br>
              <a:rPr lang="fr-FR" dirty="0"/>
            </a:br>
            <a:r>
              <a:rPr lang="fr-FR" dirty="0"/>
              <a:t>	</a:t>
            </a:r>
            <a:r>
              <a:rPr lang="fr-FR" dirty="0">
                <a:effectLst/>
                <a:latin typeface="Arial" panose="020B0604020202020204" pitchFamily="34" charset="0"/>
              </a:rPr>
              <a:t>Poids apparent = Poids réel - Poussée d’Archimède = 40 – (</a:t>
            </a:r>
            <a:r>
              <a:rPr lang="fr-FR" b="1" dirty="0">
                <a:solidFill>
                  <a:srgbClr val="FF0000"/>
                </a:solidFill>
                <a:effectLst/>
                <a:latin typeface="Arial" panose="020B0604020202020204" pitchFamily="34" charset="0"/>
              </a:rPr>
              <a:t>10</a:t>
            </a:r>
            <a:r>
              <a:rPr lang="fr-FR" dirty="0">
                <a:effectLst/>
                <a:latin typeface="Arial" panose="020B0604020202020204" pitchFamily="34" charset="0"/>
              </a:rPr>
              <a:t> + </a:t>
            </a:r>
            <a:r>
              <a:rPr lang="fr-FR" u="sng" dirty="0">
                <a:effectLst/>
                <a:latin typeface="Arial" panose="020B0604020202020204" pitchFamily="34" charset="0"/>
              </a:rPr>
              <a:t>30</a:t>
            </a:r>
            <a:r>
              <a:rPr lang="fr-FR" dirty="0">
                <a:effectLst/>
                <a:latin typeface="Arial" panose="020B0604020202020204" pitchFamily="34" charset="0"/>
              </a:rPr>
              <a:t>) = 0 	=&gt; à l'équilibre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	Il faudra donc mettre plus de 30 litres d’air dans le parachute pour rendre à cette ancre une flottabilité positive. </a:t>
            </a:r>
            <a:br>
              <a:rPr lang="fr-FR" dirty="0"/>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2 -A quelle profondeur le volume du parachute atteindra 40 litres ?</a:t>
            </a:r>
            <a:br>
              <a:rPr lang="fr-FR" dirty="0"/>
            </a:br>
            <a:r>
              <a:rPr lang="fr-FR" dirty="0"/>
              <a:t>	Loi de Mariotte : </a:t>
            </a:r>
            <a:r>
              <a:rPr lang="fr-FR" dirty="0">
                <a:effectLst/>
                <a:latin typeface="Arial" panose="020B0604020202020204" pitchFamily="34" charset="0"/>
              </a:rPr>
              <a:t>P1V1=P2V2	=&gt; 5*30=P2*40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	d’ou P2 = (5*30)/40 = 3,75 bars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	Le parachute sera plein lorsque la pression ambiante sera de 3,75 bars, soit à </a:t>
            </a:r>
            <a:r>
              <a:rPr lang="fr-FR" b="1" dirty="0">
                <a:effectLst/>
                <a:latin typeface="Arial" panose="020B0604020202020204" pitchFamily="34" charset="0"/>
              </a:rPr>
              <a:t>27,5 mètres</a:t>
            </a:r>
            <a:r>
              <a:rPr lang="fr-FR" dirty="0">
                <a:effectLst/>
                <a:latin typeface="Arial" panose="020B0604020202020204" pitchFamily="34" charset="0"/>
              </a:rPr>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16</a:t>
            </a:fld>
            <a:endParaRPr lang="fr-FR"/>
          </a:p>
        </p:txBody>
      </p:sp>
    </p:spTree>
    <p:extLst>
      <p:ext uri="{BB962C8B-B14F-4D97-AF65-F5344CB8AC3E}">
        <p14:creationId xmlns:p14="http://schemas.microsoft.com/office/powerpoint/2010/main" val="341873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17</a:t>
            </a:fld>
            <a:endParaRPr lang="fr-FR"/>
          </a:p>
        </p:txBody>
      </p:sp>
    </p:spTree>
    <p:extLst>
      <p:ext uri="{BB962C8B-B14F-4D97-AF65-F5344CB8AC3E}">
        <p14:creationId xmlns:p14="http://schemas.microsoft.com/office/powerpoint/2010/main" val="376947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Différence entre théorie / pratique :</a:t>
            </a:r>
          </a:p>
          <a:p>
            <a:r>
              <a:rPr lang="fr-FR" dirty="0"/>
              <a:t>On vous confie 3 plongeurs N2 pour plonger sur le Rubis (40m). On vous largue car trop de bateaux à l'amarre, on se regroupe à la bouée et on descend au bout le + vite possible.</a:t>
            </a:r>
          </a:p>
          <a:p>
            <a:r>
              <a:rPr lang="fr-FR" dirty="0"/>
              <a:t>Lors de la remontée en pleine eau, certains élèves ont des difficultés et surtout ne tiennent pas leur palier…</a:t>
            </a:r>
          </a:p>
        </p:txBody>
      </p:sp>
      <p:sp>
        <p:nvSpPr>
          <p:cNvPr id="4" name="Espace réservé du numéro de diapositive 3"/>
          <p:cNvSpPr>
            <a:spLocks noGrp="1"/>
          </p:cNvSpPr>
          <p:nvPr>
            <p:ph type="sldNum" sz="quarter" idx="5"/>
          </p:nvPr>
        </p:nvSpPr>
        <p:spPr/>
        <p:txBody>
          <a:bodyPr/>
          <a:lstStyle/>
          <a:p>
            <a:fld id="{AEF2212A-13BE-477C-8DF2-1048218D003B}" type="slidenum">
              <a:rPr lang="fr-FR" smtClean="0"/>
              <a:t>18</a:t>
            </a:fld>
            <a:endParaRPr lang="fr-FR"/>
          </a:p>
        </p:txBody>
      </p:sp>
    </p:spTree>
    <p:extLst>
      <p:ext uri="{BB962C8B-B14F-4D97-AF65-F5344CB8AC3E}">
        <p14:creationId xmlns:p14="http://schemas.microsoft.com/office/powerpoint/2010/main" val="200432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2039E5B-ABC4-4B2C-83AA-5BB1B139A091}"/>
              </a:ext>
            </a:extLst>
          </p:cNvPr>
          <p:cNvPicPr>
            <a:picLocks noChangeAspect="1"/>
          </p:cNvPicPr>
          <p:nvPr userDrawn="1"/>
        </p:nvPicPr>
        <p:blipFill rotWithShape="1">
          <a:blip r:embed="rId2"/>
          <a:srcRect l="20619" r="34155"/>
          <a:stretch/>
        </p:blipFill>
        <p:spPr>
          <a:xfrm>
            <a:off x="0" y="0"/>
            <a:ext cx="2346385" cy="6858000"/>
          </a:xfrm>
          <a:prstGeom prst="rect">
            <a:avLst/>
          </a:prstGeom>
        </p:spPr>
      </p:pic>
      <p:sp>
        <p:nvSpPr>
          <p:cNvPr id="2" name="Titre 1">
            <a:extLst>
              <a:ext uri="{FF2B5EF4-FFF2-40B4-BE49-F238E27FC236}">
                <a16:creationId xmlns:a16="http://schemas.microsoft.com/office/drawing/2014/main" id="{CD5CBE3B-DC96-47D3-9045-17FC3B6F0B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9645F65-7171-4FEF-9331-6B6281AA9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6DFACD-0EC2-4DC0-B0AA-ED062AFB1DCA}"/>
              </a:ext>
            </a:extLst>
          </p:cNvPr>
          <p:cNvSpPr>
            <a:spLocks noGrp="1"/>
          </p:cNvSpPr>
          <p:nvPr>
            <p:ph type="dt" sz="half" idx="10"/>
          </p:nvPr>
        </p:nvSpPr>
        <p:spPr/>
        <p:txBody>
          <a:bodyPr/>
          <a:lstStyle/>
          <a:p>
            <a:r>
              <a:rPr lang="fr-FR" dirty="0"/>
              <a:t>ÉPREUVES THÉORIQUES N°14</a:t>
            </a:r>
          </a:p>
        </p:txBody>
      </p:sp>
      <p:sp>
        <p:nvSpPr>
          <p:cNvPr id="5" name="Espace réservé du pied de page 4">
            <a:extLst>
              <a:ext uri="{FF2B5EF4-FFF2-40B4-BE49-F238E27FC236}">
                <a16:creationId xmlns:a16="http://schemas.microsoft.com/office/drawing/2014/main" id="{BF739531-4586-42BB-836F-3CE03CEB1E1D}"/>
              </a:ext>
            </a:extLst>
          </p:cNvPr>
          <p:cNvSpPr>
            <a:spLocks noGrp="1"/>
          </p:cNvSpPr>
          <p:nvPr>
            <p:ph type="ftr" sz="quarter" idx="11"/>
          </p:nvPr>
        </p:nvSpPr>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4D9D3AB9-478D-4C9B-8FD4-AAF257DFC3CB}"/>
              </a:ext>
            </a:extLst>
          </p:cNvPr>
          <p:cNvSpPr>
            <a:spLocks noGrp="1"/>
          </p:cNvSpPr>
          <p:nvPr>
            <p:ph type="sldNum" sz="quarter" idx="12"/>
          </p:nvPr>
        </p:nvSpPr>
        <p:spPr/>
        <p:txBody>
          <a:bodyPr/>
          <a:lstStyle/>
          <a:p>
            <a:r>
              <a:rPr lang="fr-FR" dirty="0"/>
              <a:t>Coefficient 2</a:t>
            </a:r>
          </a:p>
        </p:txBody>
      </p:sp>
    </p:spTree>
    <p:extLst>
      <p:ext uri="{BB962C8B-B14F-4D97-AF65-F5344CB8AC3E}">
        <p14:creationId xmlns:p14="http://schemas.microsoft.com/office/powerpoint/2010/main" val="26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12E8B-318C-4A44-9C71-9D7F7415BA3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EB53B09-7002-41BD-B159-371A7EB083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FA330C-991F-4F42-8218-8E20436ED915}"/>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FC5F84AC-B8A5-4C1F-A3F7-BEACAE73E2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93A5C-C64C-473A-AE47-89E447B660E5}"/>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356715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0DCC1BF-06CF-43C1-8F52-283FC8B3A8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F1D10C-DC48-42B7-B3AA-97B7D5B0EC5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462280-5EB6-420A-A0EB-E77953AE5797}"/>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C4BFD9E0-246A-49CB-94A3-5E8E7EB831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28B3A5-B1E1-403B-950C-3CA15C30FD79}"/>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84661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B0787FD-9EDD-46AD-B3DF-37FE80C9FAC4}"/>
              </a:ext>
            </a:extLst>
          </p:cNvPr>
          <p:cNvPicPr>
            <a:picLocks noChangeAspect="1"/>
          </p:cNvPicPr>
          <p:nvPr userDrawn="1"/>
        </p:nvPicPr>
        <p:blipFill rotWithShape="1">
          <a:blip r:embed="rId2"/>
          <a:srcRect l="20619" r="34155"/>
          <a:stretch/>
        </p:blipFill>
        <p:spPr>
          <a:xfrm>
            <a:off x="0" y="0"/>
            <a:ext cx="2346385" cy="6858000"/>
          </a:xfrm>
          <a:prstGeom prst="rect">
            <a:avLst/>
          </a:prstGeom>
        </p:spPr>
      </p:pic>
      <p:sp>
        <p:nvSpPr>
          <p:cNvPr id="2" name="Titre 1">
            <a:extLst>
              <a:ext uri="{FF2B5EF4-FFF2-40B4-BE49-F238E27FC236}">
                <a16:creationId xmlns:a16="http://schemas.microsoft.com/office/drawing/2014/main" id="{EADC3CD7-6161-4C28-A4FD-5BF9EF0653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AD18D9-FA69-4E54-85EC-722DFE0EEA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46A081-6B73-4030-9BB6-FEB986369D84}"/>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6EEE9D8A-61DC-4214-BCF0-D532C9E73D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495EDA-AB95-4D02-ADAF-D8A458630DF0}"/>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28181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6C53B87-246D-4BA6-BE61-BC1911B44F0F}"/>
              </a:ext>
            </a:extLst>
          </p:cNvPr>
          <p:cNvPicPr>
            <a:picLocks noChangeAspect="1"/>
          </p:cNvPicPr>
          <p:nvPr userDrawn="1"/>
        </p:nvPicPr>
        <p:blipFill rotWithShape="1">
          <a:blip r:embed="rId2"/>
          <a:srcRect l="20619" r="34155"/>
          <a:stretch/>
        </p:blipFill>
        <p:spPr>
          <a:xfrm>
            <a:off x="0" y="0"/>
            <a:ext cx="2346385" cy="6858000"/>
          </a:xfrm>
          <a:prstGeom prst="rect">
            <a:avLst/>
          </a:prstGeom>
        </p:spPr>
      </p:pic>
      <p:sp>
        <p:nvSpPr>
          <p:cNvPr id="2" name="Titre 1">
            <a:extLst>
              <a:ext uri="{FF2B5EF4-FFF2-40B4-BE49-F238E27FC236}">
                <a16:creationId xmlns:a16="http://schemas.microsoft.com/office/drawing/2014/main" id="{97856D38-AF7F-407B-8F82-E155846795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9D57B8-B33E-4B37-B950-622CC55060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DDC5457-EEB7-4572-8350-EA090F14CE2E}"/>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7A4D586D-A54B-4E90-9F0A-DA7AFAF25F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FB99FB-0CC7-4CB2-B08A-FA1CD7496E31}"/>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374554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86367-1AF0-4BCD-B7DB-85F48D6AE4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2BFF14-B8C3-43F2-97EA-82FC49E8BD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E8AAB1-4684-4146-9D5E-B7B248C9BF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8BB860-9F2F-4322-A725-FADFC7AB0656}"/>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3E9285A5-7FB2-416A-9188-08BE068C2F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B42124-CBE2-4673-9C8D-DEB0E6707293}"/>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220395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8D817-EAA5-4892-B273-DBE6C910B64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28A0A1-261C-4A51-8C2A-3F5B2FC86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E17C42-03C2-4BD2-BCD0-4D7FE5C8041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40C78F-8C8A-4443-9616-B28B6B36C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A93B11-503B-4FB1-AC0A-47FB329EDF0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2FE1AC-1B64-477A-94C7-6A67A7A4A1CD}"/>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8" name="Espace réservé du pied de page 7">
            <a:extLst>
              <a:ext uri="{FF2B5EF4-FFF2-40B4-BE49-F238E27FC236}">
                <a16:creationId xmlns:a16="http://schemas.microsoft.com/office/drawing/2014/main" id="{5D0DAF8F-3E11-44EC-8A03-75646D8E51C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33A14B2-76FD-4B94-9997-051BE8CEECFE}"/>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405572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10534-A340-41AA-9FB8-E0B9CC602A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1200B24-36E8-497E-A5CB-7A644B2A0562}"/>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4" name="Espace réservé du pied de page 3">
            <a:extLst>
              <a:ext uri="{FF2B5EF4-FFF2-40B4-BE49-F238E27FC236}">
                <a16:creationId xmlns:a16="http://schemas.microsoft.com/office/drawing/2014/main" id="{AD44317F-592A-4EA6-B58F-0550DA2E517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3F7697-C39E-45FB-94DF-D67A1A4D2F91}"/>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289270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5EE307-CCDA-4BFE-8E01-A72D9F21D673}"/>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3" name="Espace réservé du pied de page 2">
            <a:extLst>
              <a:ext uri="{FF2B5EF4-FFF2-40B4-BE49-F238E27FC236}">
                <a16:creationId xmlns:a16="http://schemas.microsoft.com/office/drawing/2014/main" id="{2D1F5784-85B2-4727-9068-BD8B1ADDB5A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8EF38D-B894-466A-99BF-ED7DCB71CC58}"/>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274276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D2A01-060B-4827-A2D3-1CD6A2E193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BE43F1B-FA82-45F0-A0DA-2BD3F776E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A80219-E284-4221-A244-532367FBB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DFD8E8-C07F-4F18-B89E-768D4FF98D44}"/>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6674BA98-D4A7-4BE3-95E2-24255B45AB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E6B0AC-1D06-4130-A152-46A3D30FA9CB}"/>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26035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28DA3-32AD-4B81-8CCB-3E5BE8F077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4FE96B-A82F-4F8F-A7E3-9DF30CF76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CB4A3B-D363-4A4C-B856-385F13471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75604D-383A-4356-B3AE-AA2890FF4D3C}"/>
              </a:ext>
            </a:extLst>
          </p:cNvPr>
          <p:cNvSpPr>
            <a:spLocks noGrp="1"/>
          </p:cNvSpPr>
          <p:nvPr>
            <p:ph type="dt" sz="half" idx="10"/>
          </p:nvPr>
        </p:nvSpPr>
        <p:spPr/>
        <p:txBody>
          <a:bodyPr/>
          <a:lstStyle/>
          <a:p>
            <a:fld id="{1A5249E4-482C-4925-A7AA-EC32282733A1}"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84A66C7F-988A-49F0-9563-4866C96E16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579CFE-8696-45CF-A7FD-C26CE7B41BE3}"/>
              </a:ext>
            </a:extLst>
          </p:cNvPr>
          <p:cNvSpPr>
            <a:spLocks noGrp="1"/>
          </p:cNvSpPr>
          <p:nvPr>
            <p:ph type="sldNum" sz="quarter" idx="12"/>
          </p:nvPr>
        </p:nvSpPr>
        <p:spPr/>
        <p:txBody>
          <a:bodyPr/>
          <a:lstStyle/>
          <a:p>
            <a:fld id="{39095908-215B-42AE-90D4-77A0C6423507}" type="slidenum">
              <a:rPr lang="fr-FR" smtClean="0"/>
              <a:t>‹N°›</a:t>
            </a:fld>
            <a:endParaRPr lang="fr-FR"/>
          </a:p>
        </p:txBody>
      </p:sp>
    </p:spTree>
    <p:extLst>
      <p:ext uri="{BB962C8B-B14F-4D97-AF65-F5344CB8AC3E}">
        <p14:creationId xmlns:p14="http://schemas.microsoft.com/office/powerpoint/2010/main" val="84080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F17C237-651E-43F9-B6E3-0E259C415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5B78EE7-C005-4FA1-A907-6E0719547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84E71B-7616-47EB-ADF7-7828F9845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249E4-482C-4925-A7AA-EC32282733A1}"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06215336-83D1-4938-9E7A-63F77415E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A314360-1902-45D0-899E-E2574FE81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95908-215B-42AE-90D4-77A0C6423507}" type="slidenum">
              <a:rPr lang="fr-FR" smtClean="0"/>
              <a:t>‹N°›</a:t>
            </a:fld>
            <a:endParaRPr lang="fr-FR"/>
          </a:p>
        </p:txBody>
      </p:sp>
    </p:spTree>
    <p:extLst>
      <p:ext uri="{BB962C8B-B14F-4D97-AF65-F5344CB8AC3E}">
        <p14:creationId xmlns:p14="http://schemas.microsoft.com/office/powerpoint/2010/main" val="1117323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https://encrypted-tbn2.gstatic.com/images?q=tbn:ANd9GcT14fhuFRjoyC-f3m1F_0WOfyEMXvbcapA0v96BYN002A4_k8A9HA"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37240A0-4BB8-4181-9B26-7571F20296A8}"/>
              </a:ext>
            </a:extLst>
          </p:cNvPr>
          <p:cNvPicPr>
            <a:picLocks noChangeAspect="1"/>
          </p:cNvPicPr>
          <p:nvPr/>
        </p:nvPicPr>
        <p:blipFill>
          <a:blip r:embed="rId2" cstate="print"/>
          <a:stretch>
            <a:fillRect/>
          </a:stretch>
        </p:blipFill>
        <p:spPr>
          <a:xfrm rot="1428071">
            <a:off x="2546768" y="872188"/>
            <a:ext cx="2787916" cy="1556174"/>
          </a:xfrm>
          <a:prstGeom prst="rect">
            <a:avLst/>
          </a:prstGeom>
        </p:spPr>
      </p:pic>
      <p:pic>
        <p:nvPicPr>
          <p:cNvPr id="28" name="Image 27">
            <a:extLst>
              <a:ext uri="{FF2B5EF4-FFF2-40B4-BE49-F238E27FC236}">
                <a16:creationId xmlns:a16="http://schemas.microsoft.com/office/drawing/2014/main" id="{B32157C4-7445-4B5F-A384-5CDC27A0BDD0}"/>
              </a:ext>
            </a:extLst>
          </p:cNvPr>
          <p:cNvPicPr>
            <a:picLocks noChangeAspect="1"/>
          </p:cNvPicPr>
          <p:nvPr/>
        </p:nvPicPr>
        <p:blipFill>
          <a:blip r:embed="rId3" cstate="print"/>
          <a:stretch>
            <a:fillRect/>
          </a:stretch>
        </p:blipFill>
        <p:spPr>
          <a:xfrm rot="843495" flipH="1">
            <a:off x="5285853" y="4863588"/>
            <a:ext cx="2421468" cy="1753947"/>
          </a:xfrm>
          <a:prstGeom prst="rect">
            <a:avLst/>
          </a:prstGeom>
        </p:spPr>
      </p:pic>
      <p:pic>
        <p:nvPicPr>
          <p:cNvPr id="29" name="Image 28">
            <a:extLst>
              <a:ext uri="{FF2B5EF4-FFF2-40B4-BE49-F238E27FC236}">
                <a16:creationId xmlns:a16="http://schemas.microsoft.com/office/drawing/2014/main" id="{A9FED3A8-2B8A-4254-91DB-E97ACF7187A0}"/>
              </a:ext>
            </a:extLst>
          </p:cNvPr>
          <p:cNvPicPr>
            <a:picLocks noChangeAspect="1"/>
          </p:cNvPicPr>
          <p:nvPr/>
        </p:nvPicPr>
        <p:blipFill>
          <a:blip r:embed="rId4" cstate="print"/>
          <a:stretch>
            <a:fillRect/>
          </a:stretch>
        </p:blipFill>
        <p:spPr>
          <a:xfrm rot="20259567" flipH="1">
            <a:off x="3507925" y="3689575"/>
            <a:ext cx="2495424" cy="1653939"/>
          </a:xfrm>
          <a:prstGeom prst="rect">
            <a:avLst/>
          </a:prstGeom>
        </p:spPr>
      </p:pic>
      <p:pic>
        <p:nvPicPr>
          <p:cNvPr id="30" name="Image 29">
            <a:extLst>
              <a:ext uri="{FF2B5EF4-FFF2-40B4-BE49-F238E27FC236}">
                <a16:creationId xmlns:a16="http://schemas.microsoft.com/office/drawing/2014/main" id="{372C6D90-888F-4318-8A08-C0CF2DFB1695}"/>
              </a:ext>
            </a:extLst>
          </p:cNvPr>
          <p:cNvPicPr>
            <a:picLocks noChangeAspect="1"/>
          </p:cNvPicPr>
          <p:nvPr/>
        </p:nvPicPr>
        <p:blipFill rotWithShape="1">
          <a:blip r:embed="rId5" cstate="print"/>
          <a:srcRect l="19286" b="31441"/>
          <a:stretch/>
        </p:blipFill>
        <p:spPr>
          <a:xfrm>
            <a:off x="2351314" y="162894"/>
            <a:ext cx="9840685" cy="298660"/>
          </a:xfrm>
          <a:prstGeom prst="rect">
            <a:avLst/>
          </a:prstGeom>
        </p:spPr>
      </p:pic>
      <p:sp>
        <p:nvSpPr>
          <p:cNvPr id="31" name="ZoneTexte 30">
            <a:extLst>
              <a:ext uri="{FF2B5EF4-FFF2-40B4-BE49-F238E27FC236}">
                <a16:creationId xmlns:a16="http://schemas.microsoft.com/office/drawing/2014/main" id="{8D13E4CD-AFD8-40E1-A94F-1D7CCE5BFDDF}"/>
              </a:ext>
            </a:extLst>
          </p:cNvPr>
          <p:cNvSpPr txBox="1"/>
          <p:nvPr/>
        </p:nvSpPr>
        <p:spPr>
          <a:xfrm>
            <a:off x="4356" y="11059"/>
            <a:ext cx="2346958"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8" name="ZoneTexte 7">
            <a:extLst>
              <a:ext uri="{FF2B5EF4-FFF2-40B4-BE49-F238E27FC236}">
                <a16:creationId xmlns:a16="http://schemas.microsoft.com/office/drawing/2014/main" id="{AB034C78-252A-4E28-A43D-FF7A669F3D04}"/>
              </a:ext>
            </a:extLst>
          </p:cNvPr>
          <p:cNvSpPr txBox="1"/>
          <p:nvPr/>
        </p:nvSpPr>
        <p:spPr>
          <a:xfrm>
            <a:off x="7406319" y="1200958"/>
            <a:ext cx="3766264" cy="3046988"/>
          </a:xfrm>
          <a:prstGeom prst="rect">
            <a:avLst/>
          </a:prstGeom>
          <a:noFill/>
        </p:spPr>
        <p:txBody>
          <a:bodyPr wrap="square" rtlCol="0">
            <a:spAutoFit/>
          </a:bodyPr>
          <a:lstStyle/>
          <a:p>
            <a:r>
              <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Flottabilité</a:t>
            </a:r>
          </a:p>
          <a:p>
            <a:r>
              <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Optique</a:t>
            </a:r>
          </a:p>
          <a:p>
            <a:r>
              <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Acoustique</a:t>
            </a:r>
          </a:p>
          <a:p>
            <a:endPar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Gilet stabilisateur</a:t>
            </a:r>
          </a:p>
        </p:txBody>
      </p:sp>
      <p:sp>
        <p:nvSpPr>
          <p:cNvPr id="9" name="ZoneTexte 8">
            <a:extLst>
              <a:ext uri="{FF2B5EF4-FFF2-40B4-BE49-F238E27FC236}">
                <a16:creationId xmlns:a16="http://schemas.microsoft.com/office/drawing/2014/main" id="{83CE29B0-D7BE-45A5-AED4-A9C90F51FB66}"/>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1299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1000"/>
                                        <p:tgtEl>
                                          <p:spTgt spid="8">
                                            <p:txEl>
                                              <p:pRg st="5" end="5"/>
                                            </p:txEl>
                                          </p:spTgt>
                                        </p:tgtEl>
                                      </p:cBhvr>
                                    </p:animEffect>
                                    <p:anim calcmode="lin" valueType="num">
                                      <p:cBhvr>
                                        <p:cTn id="2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9" y="1994262"/>
            <a:ext cx="6669742"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Le bloc</a:t>
            </a:r>
          </a:p>
          <a:p>
            <a:pPr marL="800100" lvl="1" indent="-342900" algn="l">
              <a:lnSpc>
                <a:spcPct val="100000"/>
              </a:lnSpc>
              <a:spcBef>
                <a:spcPts val="0"/>
              </a:spcBef>
              <a:buFont typeface="Arial" panose="020B0604020202020204" pitchFamily="34" charset="0"/>
              <a:buChar char="•"/>
            </a:pPr>
            <a:r>
              <a:rPr lang="fr-FR" u="sng" dirty="0"/>
              <a:t>La bouteille</a:t>
            </a:r>
            <a:r>
              <a:rPr lang="fr-FR" dirty="0"/>
              <a:t> de plongée varie de poids et de volume en fonction des modèles.</a:t>
            </a:r>
          </a:p>
          <a:p>
            <a:pPr marL="800100" lvl="1" indent="-342900" algn="l">
              <a:lnSpc>
                <a:spcPct val="100000"/>
              </a:lnSpc>
              <a:spcBef>
                <a:spcPts val="0"/>
              </a:spcBef>
              <a:buFont typeface="Arial" panose="020B0604020202020204" pitchFamily="34" charset="0"/>
              <a:buChar char="•"/>
            </a:pPr>
            <a:endParaRPr lang="fr-FR" u="sng" dirty="0"/>
          </a:p>
          <a:p>
            <a:pPr marL="800100" lvl="1" indent="-342900" algn="l">
              <a:lnSpc>
                <a:spcPct val="100000"/>
              </a:lnSpc>
              <a:spcBef>
                <a:spcPts val="0"/>
              </a:spcBef>
              <a:buFont typeface="Arial" panose="020B0604020202020204" pitchFamily="34" charset="0"/>
              <a:buChar char="•"/>
            </a:pPr>
            <a:r>
              <a:rPr lang="fr-FR" dirty="0"/>
              <a:t>Le poids varie en fonction </a:t>
            </a:r>
            <a:r>
              <a:rPr lang="fr-FR" u="sng" dirty="0"/>
              <a:t>des matériaux</a:t>
            </a:r>
            <a:r>
              <a:rPr lang="fr-FR" dirty="0"/>
              <a:t> utilisés : acier, aluminium, carbone</a:t>
            </a: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Le </a:t>
            </a:r>
            <a:r>
              <a:rPr lang="fr-FR" u="sng" dirty="0"/>
              <a:t>poids d’air comprimé </a:t>
            </a:r>
            <a:r>
              <a:rPr lang="fr-FR" dirty="0"/>
              <a:t>fait également varier le poids du bloc. Contenances différentes : 12 L, 15 L, 18 L, Bi …</a:t>
            </a:r>
            <a:endParaRPr lang="fr-FR" altLang="fr-FR" sz="1600" dirty="0">
              <a:solidFill>
                <a:srgbClr val="373985"/>
              </a:solidFill>
              <a:cs typeface="Arial" panose="020B0604020202020204" pitchFamily="34" charset="0"/>
            </a:endParaRP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Le </a:t>
            </a:r>
            <a:r>
              <a:rPr lang="fr-FR" u="sng" dirty="0"/>
              <a:t>volume extérieur du bloc </a:t>
            </a:r>
            <a:r>
              <a:rPr lang="fr-FR" dirty="0"/>
              <a:t>peut différer en fonction de la forme du bloc : 2 x 9 L ou 1 x 18 L</a:t>
            </a:r>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23" name="Image 22">
            <a:extLst>
              <a:ext uri="{FF2B5EF4-FFF2-40B4-BE49-F238E27FC236}">
                <a16:creationId xmlns:a16="http://schemas.microsoft.com/office/drawing/2014/main" id="{6AB5EEEF-E2D4-42E7-93F9-C9A2E319184F}"/>
              </a:ext>
            </a:extLst>
          </p:cNvPr>
          <p:cNvPicPr>
            <a:picLocks noChangeAspect="1"/>
          </p:cNvPicPr>
          <p:nvPr/>
        </p:nvPicPr>
        <p:blipFill rotWithShape="1">
          <a:blip r:embed="rId3">
            <a:extLst>
              <a:ext uri="{28A0092B-C50C-407E-A947-70E740481C1C}">
                <a14:useLocalDpi xmlns:a14="http://schemas.microsoft.com/office/drawing/2010/main" val="0"/>
              </a:ext>
            </a:extLst>
          </a:blip>
          <a:srcRect l="10275" t="17112" r="9676" b="16961"/>
          <a:stretch/>
        </p:blipFill>
        <p:spPr>
          <a:xfrm>
            <a:off x="9053174" y="3892736"/>
            <a:ext cx="3066515" cy="2525525"/>
          </a:xfrm>
          <a:prstGeom prst="rect">
            <a:avLst/>
          </a:prstGeom>
        </p:spPr>
      </p:pic>
      <p:pic>
        <p:nvPicPr>
          <p:cNvPr id="28" name="Image 27">
            <a:extLst>
              <a:ext uri="{FF2B5EF4-FFF2-40B4-BE49-F238E27FC236}">
                <a16:creationId xmlns:a16="http://schemas.microsoft.com/office/drawing/2014/main" id="{E12A3BCA-1798-475D-9F85-7698C75F6806}"/>
              </a:ext>
            </a:extLst>
          </p:cNvPr>
          <p:cNvPicPr>
            <a:picLocks noChangeAspect="1"/>
          </p:cNvPicPr>
          <p:nvPr/>
        </p:nvPicPr>
        <p:blipFill rotWithShape="1">
          <a:blip r:embed="rId4">
            <a:extLst>
              <a:ext uri="{28A0092B-C50C-407E-A947-70E740481C1C}">
                <a14:useLocalDpi xmlns:a14="http://schemas.microsoft.com/office/drawing/2010/main" val="0"/>
              </a:ext>
            </a:extLst>
          </a:blip>
          <a:srcRect l="37545" t="11144" r="35300" b="11522"/>
          <a:stretch/>
        </p:blipFill>
        <p:spPr>
          <a:xfrm>
            <a:off x="10348599" y="1205023"/>
            <a:ext cx="940677" cy="2679001"/>
          </a:xfrm>
          <a:prstGeom prst="rect">
            <a:avLst/>
          </a:prstGeom>
        </p:spPr>
      </p:pic>
      <p:pic>
        <p:nvPicPr>
          <p:cNvPr id="32" name="Image 31">
            <a:extLst>
              <a:ext uri="{FF2B5EF4-FFF2-40B4-BE49-F238E27FC236}">
                <a16:creationId xmlns:a16="http://schemas.microsoft.com/office/drawing/2014/main" id="{75E7FC65-C8A8-4D13-82C2-345435204F5D}"/>
              </a:ext>
            </a:extLst>
          </p:cNvPr>
          <p:cNvPicPr>
            <a:picLocks noChangeAspect="1"/>
          </p:cNvPicPr>
          <p:nvPr/>
        </p:nvPicPr>
        <p:blipFill rotWithShape="1">
          <a:blip r:embed="rId5">
            <a:extLst>
              <a:ext uri="{28A0092B-C50C-407E-A947-70E740481C1C}">
                <a14:useLocalDpi xmlns:a14="http://schemas.microsoft.com/office/drawing/2010/main" val="0"/>
              </a:ext>
            </a:extLst>
          </a:blip>
          <a:srcRect l="35269" r="34636"/>
          <a:stretch/>
        </p:blipFill>
        <p:spPr>
          <a:xfrm>
            <a:off x="9577297" y="1287738"/>
            <a:ext cx="760063" cy="2525526"/>
          </a:xfrm>
          <a:prstGeom prst="rect">
            <a:avLst/>
          </a:prstGeom>
        </p:spPr>
      </p:pic>
      <p:pic>
        <p:nvPicPr>
          <p:cNvPr id="34" name="Image 33">
            <a:extLst>
              <a:ext uri="{FF2B5EF4-FFF2-40B4-BE49-F238E27FC236}">
                <a16:creationId xmlns:a16="http://schemas.microsoft.com/office/drawing/2014/main" id="{FAE56E35-AB5A-43A9-B13B-B1F4E739EF9F}"/>
              </a:ext>
            </a:extLst>
          </p:cNvPr>
          <p:cNvPicPr>
            <a:picLocks noChangeAspect="1"/>
          </p:cNvPicPr>
          <p:nvPr/>
        </p:nvPicPr>
        <p:blipFill rotWithShape="1">
          <a:blip r:embed="rId6">
            <a:extLst>
              <a:ext uri="{28A0092B-C50C-407E-A947-70E740481C1C}">
                <a14:useLocalDpi xmlns:a14="http://schemas.microsoft.com/office/drawing/2010/main" val="0"/>
              </a:ext>
            </a:extLst>
          </a:blip>
          <a:srcRect l="34381" t="4429" r="34793" b="1990"/>
          <a:stretch/>
        </p:blipFill>
        <p:spPr>
          <a:xfrm>
            <a:off x="11243279" y="1287737"/>
            <a:ext cx="840887" cy="2552741"/>
          </a:xfrm>
          <a:prstGeom prst="rect">
            <a:avLst/>
          </a:prstGeom>
        </p:spPr>
      </p:pic>
      <p:sp>
        <p:nvSpPr>
          <p:cNvPr id="15" name="ZoneTexte 14">
            <a:extLst>
              <a:ext uri="{FF2B5EF4-FFF2-40B4-BE49-F238E27FC236}">
                <a16:creationId xmlns:a16="http://schemas.microsoft.com/office/drawing/2014/main" id="{3F035F85-EA17-4AAB-87CE-9506D985AE13}"/>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9019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9" y="1994262"/>
            <a:ext cx="6669742"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Lestage</a:t>
            </a:r>
          </a:p>
          <a:p>
            <a:pPr marL="800100" lvl="1" indent="-342900" algn="l">
              <a:lnSpc>
                <a:spcPct val="100000"/>
              </a:lnSpc>
              <a:spcBef>
                <a:spcPts val="0"/>
              </a:spcBef>
              <a:buFont typeface="Arial" panose="020B0604020202020204" pitchFamily="34" charset="0"/>
              <a:buChar char="•"/>
            </a:pPr>
            <a:r>
              <a:rPr lang="fr-FR" u="sng" dirty="0"/>
              <a:t>Le lest </a:t>
            </a:r>
            <a:r>
              <a:rPr lang="fr-FR" dirty="0"/>
              <a:t>: l’ajout de lestage très dense (plomb) permet de compenser la flottabilité des différents volumes pour retrouver une flottabilité neutre si le poids du bloc ne suffit pas.</a:t>
            </a: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Un lestage inadapté est inconfortable et va à l’encontre de la sécurité.</a:t>
            </a:r>
            <a:r>
              <a:rPr lang="fr-FR" altLang="fr-FR" dirty="0">
                <a:solidFill>
                  <a:srgbClr val="333333"/>
                </a:solidFill>
                <a:latin typeface="Calibri" panose="020F0502020204030204" pitchFamily="34" charset="0"/>
                <a:cs typeface="Arial" panose="020B0604020202020204" pitchFamily="34" charset="0"/>
              </a:rPr>
              <a:t> Il ne doit pas faire couler.</a:t>
            </a:r>
            <a:endParaRPr lang="fr-FR" altLang="fr-FR" sz="1600" dirty="0">
              <a:solidFill>
                <a:srgbClr val="373985"/>
              </a:solidFill>
              <a:cs typeface="Arial" panose="020B0604020202020204" pitchFamily="34" charset="0"/>
            </a:endParaRPr>
          </a:p>
          <a:p>
            <a:pPr lvl="1" algn="l">
              <a:lnSpc>
                <a:spcPct val="100000"/>
              </a:lnSpc>
              <a:spcBef>
                <a:spcPts val="0"/>
              </a:spcBef>
            </a:pPr>
            <a:endParaRPr lang="fr-FR" dirty="0"/>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grpSp>
        <p:nvGrpSpPr>
          <p:cNvPr id="11" name="Groupe 10">
            <a:extLst>
              <a:ext uri="{FF2B5EF4-FFF2-40B4-BE49-F238E27FC236}">
                <a16:creationId xmlns:a16="http://schemas.microsoft.com/office/drawing/2014/main" id="{558760BC-487A-4958-988E-828D35616DE8}"/>
              </a:ext>
            </a:extLst>
          </p:cNvPr>
          <p:cNvGrpSpPr/>
          <p:nvPr/>
        </p:nvGrpSpPr>
        <p:grpSpPr>
          <a:xfrm>
            <a:off x="9084516" y="1498065"/>
            <a:ext cx="2940754" cy="1973780"/>
            <a:chOff x="6410325" y="945298"/>
            <a:chExt cx="2940754" cy="1973780"/>
          </a:xfrm>
        </p:grpSpPr>
        <p:grpSp>
          <p:nvGrpSpPr>
            <p:cNvPr id="12" name="Group 2">
              <a:extLst>
                <a:ext uri="{FF2B5EF4-FFF2-40B4-BE49-F238E27FC236}">
                  <a16:creationId xmlns:a16="http://schemas.microsoft.com/office/drawing/2014/main" id="{D90C0AD9-A3AA-4631-8787-9AA802E4A6D0}"/>
                </a:ext>
              </a:extLst>
            </p:cNvPr>
            <p:cNvGrpSpPr>
              <a:grpSpLocks/>
            </p:cNvGrpSpPr>
            <p:nvPr/>
          </p:nvGrpSpPr>
          <p:grpSpPr bwMode="auto">
            <a:xfrm>
              <a:off x="6410325" y="1308100"/>
              <a:ext cx="2538413" cy="1423988"/>
              <a:chOff x="4058" y="2433"/>
              <a:chExt cx="1599" cy="897"/>
            </a:xfrm>
          </p:grpSpPr>
          <p:pic>
            <p:nvPicPr>
              <p:cNvPr id="16" name="Picture 2" descr="http://www.divosea.com/uploads/ckeditor/plongeur-lestage.jpg">
                <a:extLst>
                  <a:ext uri="{FF2B5EF4-FFF2-40B4-BE49-F238E27FC236}">
                    <a16:creationId xmlns:a16="http://schemas.microsoft.com/office/drawing/2014/main" id="{79391C8E-E390-4E3C-BE5B-9CC16464D2F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8402" b="44135"/>
              <a:stretch>
                <a:fillRect/>
              </a:stretch>
            </p:blipFill>
            <p:spPr bwMode="auto">
              <a:xfrm>
                <a:off x="4058" y="2433"/>
                <a:ext cx="1599" cy="8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ectangle 4">
                <a:extLst>
                  <a:ext uri="{FF2B5EF4-FFF2-40B4-BE49-F238E27FC236}">
                    <a16:creationId xmlns:a16="http://schemas.microsoft.com/office/drawing/2014/main" id="{4D44E864-CEAE-4A13-B0D7-73FDC52597F2}"/>
                  </a:ext>
                </a:extLst>
              </p:cNvPr>
              <p:cNvSpPr>
                <a:spLocks noChangeArrowheads="1"/>
              </p:cNvSpPr>
              <p:nvPr/>
            </p:nvSpPr>
            <p:spPr bwMode="auto">
              <a:xfrm>
                <a:off x="4265" y="2446"/>
                <a:ext cx="712"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 name="Text Box 10">
              <a:extLst>
                <a:ext uri="{FF2B5EF4-FFF2-40B4-BE49-F238E27FC236}">
                  <a16:creationId xmlns:a16="http://schemas.microsoft.com/office/drawing/2014/main" id="{715222EB-31A2-438D-8CCC-24C57D759B87}"/>
                </a:ext>
              </a:extLst>
            </p:cNvPr>
            <p:cNvSpPr txBox="1">
              <a:spLocks noChangeArrowheads="1"/>
            </p:cNvSpPr>
            <p:nvPr/>
          </p:nvSpPr>
          <p:spPr bwMode="auto">
            <a:xfrm>
              <a:off x="6638896" y="2611301"/>
              <a:ext cx="2712183"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400" i="1" dirty="0">
                  <a:latin typeface="Calibri" panose="020F0502020204030204" pitchFamily="34" charset="0"/>
                </a:rPr>
                <a:t>Plongeur équilibré, bonne position</a:t>
              </a:r>
            </a:p>
          </p:txBody>
        </p:sp>
        <p:sp>
          <p:nvSpPr>
            <p:cNvPr id="15" name="Text Box 13">
              <a:extLst>
                <a:ext uri="{FF2B5EF4-FFF2-40B4-BE49-F238E27FC236}">
                  <a16:creationId xmlns:a16="http://schemas.microsoft.com/office/drawing/2014/main" id="{74F7CF45-5DBF-45A0-A3FE-B5DFBCBB905C}"/>
                </a:ext>
              </a:extLst>
            </p:cNvPr>
            <p:cNvSpPr txBox="1">
              <a:spLocks noChangeArrowheads="1"/>
            </p:cNvSpPr>
            <p:nvPr/>
          </p:nvSpPr>
          <p:spPr bwMode="auto">
            <a:xfrm>
              <a:off x="6527067" y="945298"/>
              <a:ext cx="2684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1400" b="1" dirty="0">
                  <a:solidFill>
                    <a:srgbClr val="339966"/>
                  </a:solidFill>
                  <a:latin typeface="Calibri" panose="020F0502020204030204" pitchFamily="34" charset="0"/>
                </a:rPr>
                <a:t>Poussée d’Archimède</a:t>
              </a:r>
              <a:r>
                <a:rPr lang="fr-FR" altLang="fr-FR" sz="1400" dirty="0">
                  <a:latin typeface="Calibri" panose="020F0502020204030204" pitchFamily="34" charset="0"/>
                </a:rPr>
                <a:t> </a:t>
              </a:r>
              <a:r>
                <a:rPr lang="fr-FR" altLang="fr-FR" sz="1400" b="1" dirty="0">
                  <a:latin typeface="Calibri" panose="020F0502020204030204" pitchFamily="34" charset="0"/>
                </a:rPr>
                <a:t>= </a:t>
              </a:r>
              <a:r>
                <a:rPr lang="fr-FR" altLang="fr-FR" sz="1400" b="1" dirty="0">
                  <a:solidFill>
                    <a:srgbClr val="CC0000"/>
                  </a:solidFill>
                  <a:latin typeface="Calibri" panose="020F0502020204030204" pitchFamily="34" charset="0"/>
                </a:rPr>
                <a:t>Pesanteur</a:t>
              </a:r>
            </a:p>
          </p:txBody>
        </p:sp>
      </p:grpSp>
      <p:grpSp>
        <p:nvGrpSpPr>
          <p:cNvPr id="18" name="Groupe 17">
            <a:extLst>
              <a:ext uri="{FF2B5EF4-FFF2-40B4-BE49-F238E27FC236}">
                <a16:creationId xmlns:a16="http://schemas.microsoft.com/office/drawing/2014/main" id="{16834F03-EBC3-46FF-8E26-19108395C4EC}"/>
              </a:ext>
            </a:extLst>
          </p:cNvPr>
          <p:cNvGrpSpPr/>
          <p:nvPr/>
        </p:nvGrpSpPr>
        <p:grpSpPr>
          <a:xfrm>
            <a:off x="9173417" y="4275772"/>
            <a:ext cx="2954336" cy="2051049"/>
            <a:chOff x="6253164" y="3990976"/>
            <a:chExt cx="2954336" cy="2051049"/>
          </a:xfrm>
        </p:grpSpPr>
        <p:pic>
          <p:nvPicPr>
            <p:cNvPr id="20" name="Picture 2" descr="http://www.divosea.com/uploads/ckeditor/plongeur-lestage.jpg">
              <a:extLst>
                <a:ext uri="{FF2B5EF4-FFF2-40B4-BE49-F238E27FC236}">
                  <a16:creationId xmlns:a16="http://schemas.microsoft.com/office/drawing/2014/main" id="{7E57DEC3-65FB-487C-A58F-3794C2CF1B3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339" t="39099"/>
            <a:stretch>
              <a:fillRect/>
            </a:stretch>
          </p:blipFill>
          <p:spPr bwMode="auto">
            <a:xfrm>
              <a:off x="6342063" y="4300538"/>
              <a:ext cx="2411412" cy="163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 Box 9">
              <a:extLst>
                <a:ext uri="{FF2B5EF4-FFF2-40B4-BE49-F238E27FC236}">
                  <a16:creationId xmlns:a16="http://schemas.microsoft.com/office/drawing/2014/main" id="{AD0E0438-1FDE-4EE9-8A83-C887AB3CB40B}"/>
                </a:ext>
              </a:extLst>
            </p:cNvPr>
            <p:cNvSpPr txBox="1">
              <a:spLocks noChangeArrowheads="1"/>
            </p:cNvSpPr>
            <p:nvPr/>
          </p:nvSpPr>
          <p:spPr bwMode="auto">
            <a:xfrm>
              <a:off x="6253164" y="3990976"/>
              <a:ext cx="2954336"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400" i="1" dirty="0">
                  <a:latin typeface="Calibri" panose="020F0502020204030204" pitchFamily="34" charset="0"/>
                </a:rPr>
                <a:t>Plongeur trop lesté, mauvaise position</a:t>
              </a:r>
            </a:p>
          </p:txBody>
        </p:sp>
        <p:sp>
          <p:nvSpPr>
            <p:cNvPr id="22" name="Text Box 11">
              <a:extLst>
                <a:ext uri="{FF2B5EF4-FFF2-40B4-BE49-F238E27FC236}">
                  <a16:creationId xmlns:a16="http://schemas.microsoft.com/office/drawing/2014/main" id="{2009DAD1-0FA1-4896-BC3E-FC01A218ECEB}"/>
                </a:ext>
              </a:extLst>
            </p:cNvPr>
            <p:cNvSpPr txBox="1">
              <a:spLocks noChangeArrowheads="1"/>
            </p:cNvSpPr>
            <p:nvPr/>
          </p:nvSpPr>
          <p:spPr bwMode="auto">
            <a:xfrm>
              <a:off x="7986713" y="5645150"/>
              <a:ext cx="11318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fr-FR" altLang="fr-FR" sz="1000"/>
                <a:t>Rotation </a:t>
              </a:r>
            </a:p>
            <a:p>
              <a:pPr algn="r"/>
              <a:r>
                <a:rPr lang="fr-FR" altLang="fr-FR" sz="1000"/>
                <a:t>vers la verticale</a:t>
              </a:r>
            </a:p>
          </p:txBody>
        </p:sp>
      </p:gr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23" name="ZoneTexte 22">
            <a:extLst>
              <a:ext uri="{FF2B5EF4-FFF2-40B4-BE49-F238E27FC236}">
                <a16:creationId xmlns:a16="http://schemas.microsoft.com/office/drawing/2014/main" id="{A68FC680-2B5A-41AB-9235-E8B13F4839AC}"/>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25" name="Image 24" descr="attention.jpg">
            <a:extLst>
              <a:ext uri="{FF2B5EF4-FFF2-40B4-BE49-F238E27FC236}">
                <a16:creationId xmlns:a16="http://schemas.microsoft.com/office/drawing/2014/main" id="{0FBE53B0-79C4-4E44-B226-56354E7A0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0527" y="4010205"/>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86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9858103"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Sur-lestage</a:t>
            </a:r>
          </a:p>
          <a:p>
            <a:pPr marL="800100" lvl="1" indent="-342900" algn="l">
              <a:spcBef>
                <a:spcPts val="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Vitesse de descente importante, difficulté du contrôle de la vitesse = risques de barotraumatismes (attention aux Oreilles)</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Augmentation de la consommation d’air, liée aux efforts à fournir</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Risque de fatigue et d’essoufflement</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Difficulté à maintenir son niveau d’immersion (risque de dépassement de la profondeur maxi autorisée)</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Position inconfortable = Mal de dos</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Handicap lors de l’assistance d’un plongeur (départ sur flottabilité négative)</a:t>
            </a:r>
          </a:p>
          <a:p>
            <a:pPr marL="800100" lvl="1" indent="-342900" algn="l">
              <a:spcBef>
                <a:spcPts val="100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Non respect de l’environnement</a:t>
            </a: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Les risques</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12" name="Image 11" descr="attention.jpg">
            <a:extLst>
              <a:ext uri="{FF2B5EF4-FFF2-40B4-BE49-F238E27FC236}">
                <a16:creationId xmlns:a16="http://schemas.microsoft.com/office/drawing/2014/main" id="{DA5E15C0-82A1-4609-8FF2-D67428407F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375" y="819184"/>
            <a:ext cx="1370503" cy="12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63F5BB57-F1DF-48D2-B3B9-CC773FBA3B25}"/>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4068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9858103"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Sous-lestage</a:t>
            </a:r>
          </a:p>
          <a:p>
            <a:pPr marL="800100" lvl="1" indent="-342900" algn="l">
              <a:buFont typeface="Arial" panose="020B0604020202020204" pitchFamily="34" charset="0"/>
              <a:buChar char="•"/>
            </a:pPr>
            <a:r>
              <a:rPr lang="fr-FR" b="0" i="0" u="none" strike="noStrike" baseline="0" dirty="0">
                <a:solidFill>
                  <a:srgbClr val="000000"/>
                </a:solidFill>
              </a:rPr>
              <a:t>Difficulté pour s’immerger donc risque de fatigue, d’essoufflement</a:t>
            </a:r>
          </a:p>
          <a:p>
            <a:pPr marL="800100" lvl="1" indent="-342900" algn="l">
              <a:buFont typeface="Arial" panose="020B0604020202020204" pitchFamily="34" charset="0"/>
              <a:buChar char="•"/>
            </a:pPr>
            <a:r>
              <a:rPr lang="fr-FR" b="0" i="0" u="none" strike="noStrike" baseline="0" dirty="0">
                <a:solidFill>
                  <a:srgbClr val="000000"/>
                </a:solidFill>
              </a:rPr>
              <a:t>Difficulté pour contrôler sa vitesse de remontée trop rapide et donc risques d’accidents (ADD)</a:t>
            </a:r>
          </a:p>
          <a:p>
            <a:pPr marL="800100" lvl="1" indent="-342900" algn="l">
              <a:buFont typeface="Arial" panose="020B0604020202020204" pitchFamily="34" charset="0"/>
              <a:buChar char="•"/>
            </a:pPr>
            <a:r>
              <a:rPr lang="fr-FR" b="0" i="0" u="none" strike="noStrike" baseline="0" dirty="0">
                <a:solidFill>
                  <a:srgbClr val="000000"/>
                </a:solidFill>
              </a:rPr>
              <a:t>Handicap et danger pour effectuer une assistance</a:t>
            </a:r>
          </a:p>
          <a:p>
            <a:pPr marL="800100" lvl="1" indent="-342900" algn="l">
              <a:buFont typeface="Arial" panose="020B0604020202020204" pitchFamily="34" charset="0"/>
              <a:buChar char="•"/>
            </a:pPr>
            <a:r>
              <a:rPr lang="fr-FR" b="0" i="0" u="none" strike="noStrike" baseline="0" dirty="0">
                <a:solidFill>
                  <a:srgbClr val="000000"/>
                </a:solidFill>
              </a:rPr>
              <a:t>Difficulté à maintenir le palier</a:t>
            </a: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Les risques</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12" name="Image 11" descr="attention.jpg">
            <a:extLst>
              <a:ext uri="{FF2B5EF4-FFF2-40B4-BE49-F238E27FC236}">
                <a16:creationId xmlns:a16="http://schemas.microsoft.com/office/drawing/2014/main" id="{DA5E15C0-82A1-4609-8FF2-D67428407F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375" y="819184"/>
            <a:ext cx="1370503" cy="12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540CE49E-96EB-4D39-8F13-41557E4B2F94}"/>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9848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9858103"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Gilet stabilisateur (SGS)</a:t>
            </a:r>
          </a:p>
          <a:p>
            <a:pPr marL="800100" lvl="1" indent="-342900" algn="l">
              <a:lnSpc>
                <a:spcPct val="100000"/>
              </a:lnSpc>
              <a:spcBef>
                <a:spcPts val="0"/>
              </a:spcBef>
              <a:buFont typeface="Arial" panose="020B0604020202020204" pitchFamily="34" charset="0"/>
              <a:buChar char="•"/>
            </a:pPr>
            <a:r>
              <a:rPr lang="fr-FR" altLang="fr-FR" dirty="0">
                <a:solidFill>
                  <a:srgbClr val="333333"/>
                </a:solidFill>
                <a:latin typeface="Calibri" panose="020F0502020204030204" pitchFamily="34" charset="0"/>
                <a:cs typeface="Arial" panose="020B0604020202020204" pitchFamily="34" charset="0"/>
              </a:rPr>
              <a:t>Comme son nom l’indique, le SGS (Gilet ou </a:t>
            </a:r>
            <a:r>
              <a:rPr lang="fr-FR" altLang="fr-FR" dirty="0" err="1">
                <a:solidFill>
                  <a:srgbClr val="333333"/>
                </a:solidFill>
                <a:latin typeface="Calibri" panose="020F0502020204030204" pitchFamily="34" charset="0"/>
                <a:cs typeface="Arial" panose="020B0604020202020204" pitchFamily="34" charset="0"/>
              </a:rPr>
              <a:t>Stab</a:t>
            </a:r>
            <a:r>
              <a:rPr lang="fr-FR" altLang="fr-FR" dirty="0">
                <a:solidFill>
                  <a:srgbClr val="333333"/>
                </a:solidFill>
                <a:latin typeface="Calibri" panose="020F0502020204030204" pitchFamily="34" charset="0"/>
                <a:cs typeface="Arial" panose="020B0604020202020204" pitchFamily="34" charset="0"/>
              </a:rPr>
              <a:t>) nous sert à nous stabiliser et donc modifier notre Flottabilité. </a:t>
            </a:r>
          </a:p>
          <a:p>
            <a:pPr marL="800100" lvl="1" indent="-342900" algn="l">
              <a:lnSpc>
                <a:spcPct val="100000"/>
              </a:lnSpc>
              <a:spcBef>
                <a:spcPts val="0"/>
              </a:spcBef>
              <a:buFont typeface="Arial" panose="020B0604020202020204" pitchFamily="34" charset="0"/>
              <a:buChar char="•"/>
            </a:pPr>
            <a:r>
              <a:rPr lang="fr-FR" altLang="fr-FR" dirty="0">
                <a:solidFill>
                  <a:srgbClr val="333333"/>
                </a:solidFill>
                <a:latin typeface="Calibri" panose="020F0502020204030204" pitchFamily="34" charset="0"/>
                <a:cs typeface="Arial" panose="020B0604020202020204" pitchFamily="34" charset="0"/>
              </a:rPr>
              <a:t>Le gilet stabilisateur est une </a:t>
            </a:r>
            <a:r>
              <a:rPr lang="fr-FR" altLang="fr-FR" b="1" dirty="0">
                <a:latin typeface="Calibri" panose="020F0502020204030204" pitchFamily="34" charset="0"/>
                <a:cs typeface="Arial" panose="020B0604020202020204" pitchFamily="34" charset="0"/>
              </a:rPr>
              <a:t>bouée</a:t>
            </a:r>
            <a:r>
              <a:rPr lang="fr-FR" altLang="fr-FR" dirty="0">
                <a:solidFill>
                  <a:srgbClr val="333333"/>
                </a:solidFill>
                <a:latin typeface="Calibri" panose="020F0502020204030204" pitchFamily="34" charset="0"/>
                <a:cs typeface="Arial" panose="020B0604020202020204" pitchFamily="34" charset="0"/>
              </a:rPr>
              <a:t> dans laquelle le plongeur peut ajouter ou enlever de l’air pour augmenter ou diminuer sa flottabilité.</a:t>
            </a:r>
          </a:p>
          <a:p>
            <a:pPr marL="800100" lvl="1" indent="-342900" algn="l">
              <a:lnSpc>
                <a:spcPct val="100000"/>
              </a:lnSpc>
              <a:spcBef>
                <a:spcPts val="0"/>
              </a:spcBef>
              <a:buFont typeface="Arial" panose="020B0604020202020204" pitchFamily="34" charset="0"/>
              <a:buChar char="•"/>
            </a:pPr>
            <a:r>
              <a:rPr lang="fr-FR" altLang="fr-FR" dirty="0">
                <a:solidFill>
                  <a:srgbClr val="333333"/>
                </a:solidFill>
                <a:latin typeface="Calibri" panose="020F0502020204030204" pitchFamily="34" charset="0"/>
                <a:cs typeface="Arial" panose="020B0604020202020204" pitchFamily="34" charset="0"/>
              </a:rPr>
              <a:t>Tout au long de la plongée, le gilet permet de réguler la flottabilité pour monter, descendre ou s’équilibrer.</a:t>
            </a:r>
          </a:p>
          <a:p>
            <a:pPr marL="800100" lvl="1" indent="-342900" algn="l">
              <a:lnSpc>
                <a:spcPct val="100000"/>
              </a:lnSpc>
              <a:spcBef>
                <a:spcPts val="0"/>
              </a:spcBef>
              <a:buFont typeface="Arial" panose="020B0604020202020204" pitchFamily="34" charset="0"/>
              <a:buChar char="•"/>
            </a:pPr>
            <a:endParaRPr lang="fr-FR" altLang="fr-FR" dirty="0">
              <a:solidFill>
                <a:srgbClr val="333333"/>
              </a:solidFill>
              <a:latin typeface="Calibri" panose="020F0502020204030204" pitchFamily="34" charset="0"/>
              <a:cs typeface="Arial" panose="020B0604020202020204" pitchFamily="34" charset="0"/>
            </a:endParaRPr>
          </a:p>
          <a:p>
            <a:pPr marL="800100" lvl="1" indent="-342900" algn="l">
              <a:lnSpc>
                <a:spcPct val="100000"/>
              </a:lnSpc>
              <a:spcBef>
                <a:spcPts val="0"/>
              </a:spcBef>
              <a:buFont typeface="Arial" panose="020B0604020202020204" pitchFamily="34" charset="0"/>
              <a:buChar char="•"/>
            </a:pPr>
            <a:endParaRPr lang="fr-FR" altLang="fr-FR" dirty="0">
              <a:solidFill>
                <a:srgbClr val="333333"/>
              </a:solidFill>
              <a:latin typeface="Calibri" panose="020F0502020204030204" pitchFamily="34" charset="0"/>
              <a:cs typeface="Arial" panose="020B0604020202020204" pitchFamily="34" charset="0"/>
            </a:endParaRPr>
          </a:p>
          <a:p>
            <a:pPr marL="800100" lvl="1" indent="-342900" algn="l">
              <a:lnSpc>
                <a:spcPct val="100000"/>
              </a:lnSpc>
              <a:spcBef>
                <a:spcPts val="0"/>
              </a:spcBef>
              <a:buFont typeface="Arial" panose="020B0604020202020204" pitchFamily="34" charset="0"/>
              <a:buChar char="•"/>
            </a:pPr>
            <a:endParaRPr lang="fr-FR" altLang="fr-FR" dirty="0">
              <a:solidFill>
                <a:srgbClr val="333333"/>
              </a:solidFill>
              <a:latin typeface="Calibri" panose="020F0502020204030204" pitchFamily="34" charset="0"/>
              <a:cs typeface="Arial" panose="020B0604020202020204" pitchFamily="34" charset="0"/>
            </a:endParaRPr>
          </a:p>
          <a:p>
            <a:pPr marL="800100" lvl="1" indent="-342900" algn="l">
              <a:lnSpc>
                <a:spcPct val="100000"/>
              </a:lnSpc>
              <a:spcBef>
                <a:spcPts val="0"/>
              </a:spcBef>
              <a:buFont typeface="Wingdings" panose="05000000000000000000" pitchFamily="2" charset="2"/>
              <a:buChar char="Ø"/>
            </a:pPr>
            <a:r>
              <a:rPr lang="fr-FR" altLang="fr-FR" i="1" dirty="0">
                <a:solidFill>
                  <a:srgbClr val="FF0000"/>
                </a:solidFill>
                <a:latin typeface="Calibri" panose="020F0502020204030204" pitchFamily="34" charset="0"/>
                <a:cs typeface="Arial" panose="020B0604020202020204" pitchFamily="34" charset="0"/>
              </a:rPr>
              <a:t>Nous y reviendrons plus tard en détail …</a:t>
            </a:r>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pic>
        <p:nvPicPr>
          <p:cNvPr id="23" name="Picture 2" descr="stab%20MaresAriel">
            <a:extLst>
              <a:ext uri="{FF2B5EF4-FFF2-40B4-BE49-F238E27FC236}">
                <a16:creationId xmlns:a16="http://schemas.microsoft.com/office/drawing/2014/main" id="{5315BAFE-EA20-4686-9857-BEC48FCA6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788" y="4323464"/>
            <a:ext cx="1846217" cy="203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ZoneTexte 11">
            <a:extLst>
              <a:ext uri="{FF2B5EF4-FFF2-40B4-BE49-F238E27FC236}">
                <a16:creationId xmlns:a16="http://schemas.microsoft.com/office/drawing/2014/main" id="{C7992FB1-83ED-433F-9C5A-9E9571A75CF6}"/>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81203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49" name="Rectangle 4">
            <a:extLst>
              <a:ext uri="{FF2B5EF4-FFF2-40B4-BE49-F238E27FC236}">
                <a16:creationId xmlns:a16="http://schemas.microsoft.com/office/drawing/2014/main" id="{3A28D681-F58C-4C37-B5EE-F2721D7AD6AD}"/>
              </a:ext>
            </a:extLst>
          </p:cNvPr>
          <p:cNvSpPr>
            <a:spLocks noChangeArrowheads="1"/>
          </p:cNvSpPr>
          <p:nvPr/>
        </p:nvSpPr>
        <p:spPr bwMode="auto">
          <a:xfrm>
            <a:off x="3343373" y="5385315"/>
            <a:ext cx="7772400" cy="1276350"/>
          </a:xfrm>
          <a:prstGeom prst="rect">
            <a:avLst/>
          </a:prstGeom>
          <a:noFill/>
          <a:ln w="9525">
            <a:noFill/>
            <a:miter lim="800000"/>
            <a:headEnd/>
            <a:tailEnd/>
          </a:ln>
        </p:spPr>
        <p:txBody>
          <a:bodyPr/>
          <a:lstStyle/>
          <a:p>
            <a:pPr marL="342900" indent="-342900" algn="ctr">
              <a:spcBef>
                <a:spcPct val="20000"/>
              </a:spcBef>
            </a:pPr>
            <a:r>
              <a:rPr lang="fr-FR" sz="2000" b="0" dirty="0">
                <a:solidFill>
                  <a:schemeClr val="bg1"/>
                </a:solidFill>
              </a:rPr>
              <a:t>		</a:t>
            </a:r>
          </a:p>
        </p:txBody>
      </p:sp>
      <p:sp>
        <p:nvSpPr>
          <p:cNvPr id="50" name="Rectangle 5">
            <a:extLst>
              <a:ext uri="{FF2B5EF4-FFF2-40B4-BE49-F238E27FC236}">
                <a16:creationId xmlns:a16="http://schemas.microsoft.com/office/drawing/2014/main" id="{B5BE7D76-FF61-4D7A-ACAD-12398221406C}"/>
              </a:ext>
            </a:extLst>
          </p:cNvPr>
          <p:cNvSpPr>
            <a:spLocks noChangeArrowheads="1"/>
          </p:cNvSpPr>
          <p:nvPr/>
        </p:nvSpPr>
        <p:spPr bwMode="auto">
          <a:xfrm>
            <a:off x="3343373" y="4532827"/>
            <a:ext cx="7772400" cy="1352550"/>
          </a:xfrm>
          <a:prstGeom prst="rect">
            <a:avLst/>
          </a:prstGeom>
          <a:noFill/>
          <a:ln w="9525">
            <a:noFill/>
            <a:miter lim="800000"/>
            <a:headEnd/>
            <a:tailEnd/>
          </a:ln>
        </p:spPr>
        <p:txBody>
          <a:bodyPr/>
          <a:lstStyle/>
          <a:p>
            <a:pPr marL="342900" indent="-342900">
              <a:spcBef>
                <a:spcPct val="20000"/>
              </a:spcBef>
              <a:buFontTx/>
              <a:buChar char="•"/>
            </a:pPr>
            <a:endParaRPr lang="fr-FR" b="0">
              <a:solidFill>
                <a:schemeClr val="bg1"/>
              </a:solidFill>
            </a:endParaRPr>
          </a:p>
        </p:txBody>
      </p:sp>
      <p:grpSp>
        <p:nvGrpSpPr>
          <p:cNvPr id="51" name="Groupe 50">
            <a:extLst>
              <a:ext uri="{FF2B5EF4-FFF2-40B4-BE49-F238E27FC236}">
                <a16:creationId xmlns:a16="http://schemas.microsoft.com/office/drawing/2014/main" id="{6E019835-36AA-4DE9-AB1D-A9687190FB2C}"/>
              </a:ext>
            </a:extLst>
          </p:cNvPr>
          <p:cNvGrpSpPr/>
          <p:nvPr/>
        </p:nvGrpSpPr>
        <p:grpSpPr>
          <a:xfrm>
            <a:off x="4038168" y="5501500"/>
            <a:ext cx="496887" cy="2249488"/>
            <a:chOff x="1179513" y="5499993"/>
            <a:chExt cx="496887" cy="2249488"/>
          </a:xfrm>
        </p:grpSpPr>
        <p:sp>
          <p:nvSpPr>
            <p:cNvPr id="52" name="Oval 7">
              <a:extLst>
                <a:ext uri="{FF2B5EF4-FFF2-40B4-BE49-F238E27FC236}">
                  <a16:creationId xmlns:a16="http://schemas.microsoft.com/office/drawing/2014/main" id="{95AD058F-34A8-437E-8457-95ED80C666B6}"/>
                </a:ext>
              </a:extLst>
            </p:cNvPr>
            <p:cNvSpPr>
              <a:spLocks noChangeArrowheads="1"/>
            </p:cNvSpPr>
            <p:nvPr/>
          </p:nvSpPr>
          <p:spPr bwMode="auto">
            <a:xfrm rot="16200000">
              <a:off x="1095831" y="5992072"/>
              <a:ext cx="799369" cy="271690"/>
            </a:xfrm>
            <a:prstGeom prst="ellipse">
              <a:avLst/>
            </a:prstGeom>
            <a:solidFill>
              <a:srgbClr val="013667"/>
            </a:solidFill>
            <a:ln w="19050">
              <a:solidFill>
                <a:schemeClr val="bg1"/>
              </a:solidFill>
              <a:round/>
              <a:headEnd/>
              <a:tailEnd/>
            </a:ln>
          </p:spPr>
          <p:txBody>
            <a:bodyPr wrap="none" anchor="ctr"/>
            <a:lstStyle/>
            <a:p>
              <a:endParaRPr lang="fr-FR"/>
            </a:p>
          </p:txBody>
        </p:sp>
        <p:sp>
          <p:nvSpPr>
            <p:cNvPr id="53" name="Oval 8">
              <a:extLst>
                <a:ext uri="{FF2B5EF4-FFF2-40B4-BE49-F238E27FC236}">
                  <a16:creationId xmlns:a16="http://schemas.microsoft.com/office/drawing/2014/main" id="{A4C475B5-23DE-44F2-885D-AAF264282824}"/>
                </a:ext>
              </a:extLst>
            </p:cNvPr>
            <p:cNvSpPr>
              <a:spLocks noChangeArrowheads="1"/>
            </p:cNvSpPr>
            <p:nvPr/>
          </p:nvSpPr>
          <p:spPr bwMode="auto">
            <a:xfrm rot="16200000">
              <a:off x="1375557" y="5484107"/>
              <a:ext cx="239917" cy="271690"/>
            </a:xfrm>
            <a:prstGeom prst="ellipse">
              <a:avLst/>
            </a:prstGeom>
            <a:solidFill>
              <a:srgbClr val="A403FD"/>
            </a:solidFill>
            <a:ln w="19050">
              <a:solidFill>
                <a:schemeClr val="bg1"/>
              </a:solidFill>
              <a:round/>
              <a:headEnd/>
              <a:tailEnd/>
            </a:ln>
          </p:spPr>
          <p:txBody>
            <a:bodyPr wrap="none" anchor="ctr"/>
            <a:lstStyle/>
            <a:p>
              <a:endParaRPr lang="fr-FR"/>
            </a:p>
          </p:txBody>
        </p:sp>
        <p:sp>
          <p:nvSpPr>
            <p:cNvPr id="54" name="Oval 9">
              <a:extLst>
                <a:ext uri="{FF2B5EF4-FFF2-40B4-BE49-F238E27FC236}">
                  <a16:creationId xmlns:a16="http://schemas.microsoft.com/office/drawing/2014/main" id="{CCC4B49D-62EA-4B22-8015-F4E7230DB61E}"/>
                </a:ext>
              </a:extLst>
            </p:cNvPr>
            <p:cNvSpPr>
              <a:spLocks noChangeArrowheads="1"/>
            </p:cNvSpPr>
            <p:nvPr/>
          </p:nvSpPr>
          <p:spPr bwMode="auto">
            <a:xfrm rot="16200000">
              <a:off x="1296134" y="7093502"/>
              <a:ext cx="400215" cy="90079"/>
            </a:xfrm>
            <a:prstGeom prst="ellipse">
              <a:avLst/>
            </a:prstGeom>
            <a:solidFill>
              <a:srgbClr val="013667"/>
            </a:solidFill>
            <a:ln w="19050">
              <a:solidFill>
                <a:schemeClr val="bg1"/>
              </a:solidFill>
              <a:round/>
              <a:headEnd/>
              <a:tailEnd/>
            </a:ln>
          </p:spPr>
          <p:txBody>
            <a:bodyPr wrap="none" anchor="ctr"/>
            <a:lstStyle/>
            <a:p>
              <a:endParaRPr lang="fr-FR"/>
            </a:p>
          </p:txBody>
        </p:sp>
        <p:sp>
          <p:nvSpPr>
            <p:cNvPr id="55" name="Oval 10">
              <a:extLst>
                <a:ext uri="{FF2B5EF4-FFF2-40B4-BE49-F238E27FC236}">
                  <a16:creationId xmlns:a16="http://schemas.microsoft.com/office/drawing/2014/main" id="{D34993C0-4F3C-4FF7-A396-F4EEAA7B34ED}"/>
                </a:ext>
              </a:extLst>
            </p:cNvPr>
            <p:cNvSpPr>
              <a:spLocks noChangeArrowheads="1"/>
            </p:cNvSpPr>
            <p:nvPr/>
          </p:nvSpPr>
          <p:spPr bwMode="auto">
            <a:xfrm rot="16200000">
              <a:off x="1296134" y="6682670"/>
              <a:ext cx="400215" cy="90079"/>
            </a:xfrm>
            <a:prstGeom prst="ellipse">
              <a:avLst/>
            </a:prstGeom>
            <a:solidFill>
              <a:srgbClr val="013667"/>
            </a:solidFill>
            <a:ln w="19050">
              <a:solidFill>
                <a:schemeClr val="bg1"/>
              </a:solidFill>
              <a:round/>
              <a:headEnd/>
              <a:tailEnd/>
            </a:ln>
          </p:spPr>
          <p:txBody>
            <a:bodyPr wrap="none" anchor="ctr"/>
            <a:lstStyle/>
            <a:p>
              <a:endParaRPr lang="fr-FR"/>
            </a:p>
          </p:txBody>
        </p:sp>
        <p:sp>
          <p:nvSpPr>
            <p:cNvPr id="56" name="Line 11">
              <a:extLst>
                <a:ext uri="{FF2B5EF4-FFF2-40B4-BE49-F238E27FC236}">
                  <a16:creationId xmlns:a16="http://schemas.microsoft.com/office/drawing/2014/main" id="{1BEB2D70-656F-4876-A8E6-285C698CA13D}"/>
                </a:ext>
              </a:extLst>
            </p:cNvPr>
            <p:cNvSpPr>
              <a:spLocks noChangeShapeType="1"/>
            </p:cNvSpPr>
            <p:nvPr/>
          </p:nvSpPr>
          <p:spPr bwMode="auto">
            <a:xfrm rot="16200000" flipH="1">
              <a:off x="1296665" y="7504864"/>
              <a:ext cx="399154" cy="90079"/>
            </a:xfrm>
            <a:prstGeom prst="line">
              <a:avLst/>
            </a:prstGeom>
            <a:noFill/>
            <a:ln w="28575">
              <a:solidFill>
                <a:srgbClr val="FFFF00"/>
              </a:solidFill>
              <a:round/>
              <a:headEnd/>
              <a:tailEnd/>
            </a:ln>
          </p:spPr>
          <p:txBody>
            <a:bodyPr wrap="none" anchor="ctr"/>
            <a:lstStyle/>
            <a:p>
              <a:endParaRPr lang="fr-FR"/>
            </a:p>
          </p:txBody>
        </p:sp>
        <p:sp>
          <p:nvSpPr>
            <p:cNvPr id="57" name="Oval 12">
              <a:extLst>
                <a:ext uri="{FF2B5EF4-FFF2-40B4-BE49-F238E27FC236}">
                  <a16:creationId xmlns:a16="http://schemas.microsoft.com/office/drawing/2014/main" id="{2E71B232-90DF-4BAB-BAA4-CC76BD11A4A8}"/>
                </a:ext>
              </a:extLst>
            </p:cNvPr>
            <p:cNvSpPr>
              <a:spLocks noChangeArrowheads="1"/>
            </p:cNvSpPr>
            <p:nvPr/>
          </p:nvSpPr>
          <p:spPr bwMode="auto">
            <a:xfrm rot="16200000">
              <a:off x="1456433" y="7333418"/>
              <a:ext cx="79618" cy="90079"/>
            </a:xfrm>
            <a:prstGeom prst="ellipse">
              <a:avLst/>
            </a:prstGeom>
            <a:solidFill>
              <a:srgbClr val="FFFF00"/>
            </a:solidFill>
            <a:ln w="19050">
              <a:solidFill>
                <a:schemeClr val="bg1"/>
              </a:solidFill>
              <a:round/>
              <a:headEnd/>
              <a:tailEnd/>
            </a:ln>
          </p:spPr>
          <p:txBody>
            <a:bodyPr wrap="none" anchor="ctr"/>
            <a:lstStyle/>
            <a:p>
              <a:endParaRPr lang="fr-FR"/>
            </a:p>
          </p:txBody>
        </p:sp>
        <p:sp>
          <p:nvSpPr>
            <p:cNvPr id="58" name="AutoShape 13">
              <a:extLst>
                <a:ext uri="{FF2B5EF4-FFF2-40B4-BE49-F238E27FC236}">
                  <a16:creationId xmlns:a16="http://schemas.microsoft.com/office/drawing/2014/main" id="{7817FE88-4BBE-43D2-892D-BBB58B8D994B}"/>
                </a:ext>
              </a:extLst>
            </p:cNvPr>
            <p:cNvSpPr>
              <a:spLocks noChangeArrowheads="1"/>
            </p:cNvSpPr>
            <p:nvPr/>
          </p:nvSpPr>
          <p:spPr bwMode="auto">
            <a:xfrm rot="16200000">
              <a:off x="961203" y="5967774"/>
              <a:ext cx="616778" cy="180158"/>
            </a:xfrm>
            <a:prstGeom prst="flowChartDelay">
              <a:avLst/>
            </a:prstGeom>
            <a:solidFill>
              <a:srgbClr val="FFFF00"/>
            </a:solidFill>
            <a:ln w="19050">
              <a:solidFill>
                <a:schemeClr val="bg1"/>
              </a:solidFill>
              <a:miter lim="800000"/>
              <a:headEnd/>
              <a:tailEnd/>
            </a:ln>
          </p:spPr>
          <p:txBody>
            <a:bodyPr wrap="none" anchor="ctr"/>
            <a:lstStyle/>
            <a:p>
              <a:endParaRPr lang="fr-FR"/>
            </a:p>
          </p:txBody>
        </p:sp>
        <p:sp>
          <p:nvSpPr>
            <p:cNvPr id="59" name="Rectangle 14">
              <a:extLst>
                <a:ext uri="{FF2B5EF4-FFF2-40B4-BE49-F238E27FC236}">
                  <a16:creationId xmlns:a16="http://schemas.microsoft.com/office/drawing/2014/main" id="{7E28CB86-0713-4BE5-8BD2-BBEE6B53E9B6}"/>
                </a:ext>
              </a:extLst>
            </p:cNvPr>
            <p:cNvSpPr>
              <a:spLocks noChangeArrowheads="1"/>
            </p:cNvSpPr>
            <p:nvPr/>
          </p:nvSpPr>
          <p:spPr bwMode="auto">
            <a:xfrm rot="16200000">
              <a:off x="1602394" y="5562930"/>
              <a:ext cx="102973" cy="45039"/>
            </a:xfrm>
            <a:prstGeom prst="rect">
              <a:avLst/>
            </a:prstGeom>
            <a:solidFill>
              <a:srgbClr val="013667"/>
            </a:solidFill>
            <a:ln w="19050">
              <a:solidFill>
                <a:schemeClr val="bg1"/>
              </a:solidFill>
              <a:miter lim="800000"/>
              <a:headEnd/>
              <a:tailEnd/>
            </a:ln>
          </p:spPr>
          <p:txBody>
            <a:bodyPr wrap="none" anchor="ctr"/>
            <a:lstStyle/>
            <a:p>
              <a:endParaRPr lang="fr-FR"/>
            </a:p>
          </p:txBody>
        </p:sp>
        <p:sp>
          <p:nvSpPr>
            <p:cNvPr id="60" name="Oval 15">
              <a:extLst>
                <a:ext uri="{FF2B5EF4-FFF2-40B4-BE49-F238E27FC236}">
                  <a16:creationId xmlns:a16="http://schemas.microsoft.com/office/drawing/2014/main" id="{4C8820E3-937B-461C-A617-D581934B83BE}"/>
                </a:ext>
              </a:extLst>
            </p:cNvPr>
            <p:cNvSpPr>
              <a:spLocks noChangeArrowheads="1"/>
            </p:cNvSpPr>
            <p:nvPr/>
          </p:nvSpPr>
          <p:spPr bwMode="auto">
            <a:xfrm rot="16200000">
              <a:off x="1324797" y="5866316"/>
              <a:ext cx="342890" cy="90079"/>
            </a:xfrm>
            <a:prstGeom prst="ellipse">
              <a:avLst/>
            </a:prstGeom>
            <a:solidFill>
              <a:srgbClr val="A403FD"/>
            </a:solidFill>
            <a:ln w="19050">
              <a:solidFill>
                <a:schemeClr val="bg1"/>
              </a:solidFill>
              <a:round/>
              <a:headEnd/>
              <a:tailEnd/>
            </a:ln>
          </p:spPr>
          <p:txBody>
            <a:bodyPr wrap="none" anchor="ctr"/>
            <a:lstStyle/>
            <a:p>
              <a:endParaRPr lang="fr-FR"/>
            </a:p>
          </p:txBody>
        </p:sp>
        <p:sp>
          <p:nvSpPr>
            <p:cNvPr id="61" name="Oval 16">
              <a:extLst>
                <a:ext uri="{FF2B5EF4-FFF2-40B4-BE49-F238E27FC236}">
                  <a16:creationId xmlns:a16="http://schemas.microsoft.com/office/drawing/2014/main" id="{0FBA15C7-65EB-4D09-B72E-81C0A631F318}"/>
                </a:ext>
              </a:extLst>
            </p:cNvPr>
            <p:cNvSpPr>
              <a:spLocks noChangeArrowheads="1"/>
            </p:cNvSpPr>
            <p:nvPr/>
          </p:nvSpPr>
          <p:spPr bwMode="auto">
            <a:xfrm rot="15309786">
              <a:off x="1405262" y="6182893"/>
              <a:ext cx="302550" cy="45039"/>
            </a:xfrm>
            <a:prstGeom prst="ellipse">
              <a:avLst/>
            </a:prstGeom>
            <a:solidFill>
              <a:srgbClr val="A403FD"/>
            </a:solidFill>
            <a:ln w="19050">
              <a:solidFill>
                <a:schemeClr val="bg1"/>
              </a:solidFill>
              <a:round/>
              <a:headEnd/>
              <a:tailEnd/>
            </a:ln>
          </p:spPr>
          <p:txBody>
            <a:bodyPr wrap="none" anchor="ctr"/>
            <a:lstStyle/>
            <a:p>
              <a:endParaRPr lang="fr-FR"/>
            </a:p>
          </p:txBody>
        </p:sp>
      </p:grpSp>
      <p:sp>
        <p:nvSpPr>
          <p:cNvPr id="62" name="Oval 39">
            <a:extLst>
              <a:ext uri="{FF2B5EF4-FFF2-40B4-BE49-F238E27FC236}">
                <a16:creationId xmlns:a16="http://schemas.microsoft.com/office/drawing/2014/main" id="{8BB28754-08B3-46EE-9981-DE4A090D3D56}"/>
              </a:ext>
            </a:extLst>
          </p:cNvPr>
          <p:cNvSpPr>
            <a:spLocks noChangeArrowheads="1"/>
          </p:cNvSpPr>
          <p:nvPr/>
        </p:nvSpPr>
        <p:spPr bwMode="auto">
          <a:xfrm>
            <a:off x="4763655" y="4649447"/>
            <a:ext cx="288000" cy="288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63" name="Text Box 40">
            <a:extLst>
              <a:ext uri="{FF2B5EF4-FFF2-40B4-BE49-F238E27FC236}">
                <a16:creationId xmlns:a16="http://schemas.microsoft.com/office/drawing/2014/main" id="{6A285D40-FDF9-4178-83CD-14079F39D047}"/>
              </a:ext>
            </a:extLst>
          </p:cNvPr>
          <p:cNvSpPr txBox="1">
            <a:spLocks noChangeArrowheads="1"/>
          </p:cNvSpPr>
          <p:nvPr/>
        </p:nvSpPr>
        <p:spPr bwMode="auto">
          <a:xfrm>
            <a:off x="4475049" y="1820466"/>
            <a:ext cx="997066" cy="338554"/>
          </a:xfrm>
          <a:prstGeom prst="rect">
            <a:avLst/>
          </a:prstGeom>
          <a:noFill/>
          <a:ln w="9525">
            <a:noFill/>
            <a:miter lim="800000"/>
            <a:headEnd/>
            <a:tailEnd/>
          </a:ln>
        </p:spPr>
        <p:txBody>
          <a:bodyPr wrap="square">
            <a:spAutoFit/>
          </a:bodyPr>
          <a:lstStyle/>
          <a:p>
            <a:pPr>
              <a:spcBef>
                <a:spcPct val="50000"/>
              </a:spcBef>
            </a:pPr>
            <a:r>
              <a:rPr lang="fr-FR" sz="1600" dirty="0">
                <a:solidFill>
                  <a:srgbClr val="FFCC00"/>
                </a:solidFill>
              </a:rPr>
              <a:t>Poumons</a:t>
            </a:r>
          </a:p>
        </p:txBody>
      </p:sp>
      <p:sp>
        <p:nvSpPr>
          <p:cNvPr id="64" name="Text Box 41">
            <a:extLst>
              <a:ext uri="{FF2B5EF4-FFF2-40B4-BE49-F238E27FC236}">
                <a16:creationId xmlns:a16="http://schemas.microsoft.com/office/drawing/2014/main" id="{68E99425-6E60-485B-82E8-627DB495400E}"/>
              </a:ext>
            </a:extLst>
          </p:cNvPr>
          <p:cNvSpPr txBox="1">
            <a:spLocks noChangeArrowheads="1"/>
          </p:cNvSpPr>
          <p:nvPr/>
        </p:nvSpPr>
        <p:spPr bwMode="auto">
          <a:xfrm>
            <a:off x="3125351" y="1820466"/>
            <a:ext cx="942657" cy="338554"/>
          </a:xfrm>
          <a:prstGeom prst="rect">
            <a:avLst/>
          </a:prstGeom>
          <a:noFill/>
          <a:ln w="9525">
            <a:noFill/>
            <a:miter lim="800000"/>
            <a:headEnd/>
            <a:tailEnd/>
          </a:ln>
        </p:spPr>
        <p:txBody>
          <a:bodyPr wrap="square">
            <a:spAutoFit/>
          </a:bodyPr>
          <a:lstStyle/>
          <a:p>
            <a:pPr>
              <a:spcBef>
                <a:spcPct val="50000"/>
              </a:spcBef>
            </a:pPr>
            <a:r>
              <a:rPr lang="fr-FR" sz="1600" dirty="0">
                <a:solidFill>
                  <a:srgbClr val="00FF00"/>
                </a:solidFill>
              </a:rPr>
              <a:t>Gilet</a:t>
            </a:r>
          </a:p>
        </p:txBody>
      </p:sp>
      <p:sp>
        <p:nvSpPr>
          <p:cNvPr id="65" name="Oval 42">
            <a:extLst>
              <a:ext uri="{FF2B5EF4-FFF2-40B4-BE49-F238E27FC236}">
                <a16:creationId xmlns:a16="http://schemas.microsoft.com/office/drawing/2014/main" id="{B2A17F64-8D0D-4293-B3BD-9AAE13912B79}"/>
              </a:ext>
            </a:extLst>
          </p:cNvPr>
          <p:cNvSpPr>
            <a:spLocks noChangeArrowheads="1"/>
          </p:cNvSpPr>
          <p:nvPr/>
        </p:nvSpPr>
        <p:spPr bwMode="auto">
          <a:xfrm>
            <a:off x="4763655" y="2241161"/>
            <a:ext cx="360000" cy="360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66" name="Oval 54">
            <a:extLst>
              <a:ext uri="{FF2B5EF4-FFF2-40B4-BE49-F238E27FC236}">
                <a16:creationId xmlns:a16="http://schemas.microsoft.com/office/drawing/2014/main" id="{B263D6AB-9A82-491B-B84F-7726C1AA5B03}"/>
              </a:ext>
            </a:extLst>
          </p:cNvPr>
          <p:cNvSpPr>
            <a:spLocks noChangeArrowheads="1"/>
          </p:cNvSpPr>
          <p:nvPr/>
        </p:nvSpPr>
        <p:spPr bwMode="auto">
          <a:xfrm>
            <a:off x="4687455" y="5731137"/>
            <a:ext cx="504000" cy="504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67" name="Oval 55">
            <a:extLst>
              <a:ext uri="{FF2B5EF4-FFF2-40B4-BE49-F238E27FC236}">
                <a16:creationId xmlns:a16="http://schemas.microsoft.com/office/drawing/2014/main" id="{ACC48A0B-DCAA-4C78-82AA-3FF8C7F102C2}"/>
              </a:ext>
            </a:extLst>
          </p:cNvPr>
          <p:cNvSpPr>
            <a:spLocks noChangeArrowheads="1"/>
          </p:cNvSpPr>
          <p:nvPr/>
        </p:nvSpPr>
        <p:spPr bwMode="auto">
          <a:xfrm>
            <a:off x="4740232" y="5834690"/>
            <a:ext cx="396000" cy="396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68" name="Oval 56">
            <a:extLst>
              <a:ext uri="{FF2B5EF4-FFF2-40B4-BE49-F238E27FC236}">
                <a16:creationId xmlns:a16="http://schemas.microsoft.com/office/drawing/2014/main" id="{B72BDD99-4C22-4328-8D36-27729D59B1A9}"/>
              </a:ext>
            </a:extLst>
          </p:cNvPr>
          <p:cNvSpPr>
            <a:spLocks noChangeArrowheads="1"/>
          </p:cNvSpPr>
          <p:nvPr/>
        </p:nvSpPr>
        <p:spPr bwMode="auto">
          <a:xfrm>
            <a:off x="3163455" y="2164961"/>
            <a:ext cx="540000" cy="540000"/>
          </a:xfrm>
          <a:prstGeom prst="ellipse">
            <a:avLst/>
          </a:prstGeom>
          <a:solidFill>
            <a:srgbClr val="00FF00"/>
          </a:solidFill>
          <a:ln w="9525">
            <a:solidFill>
              <a:srgbClr val="00FF00"/>
            </a:solidFill>
            <a:round/>
            <a:headEnd/>
            <a:tailEnd/>
          </a:ln>
        </p:spPr>
        <p:txBody>
          <a:bodyPr wrap="none" anchor="ctr"/>
          <a:lstStyle/>
          <a:p>
            <a:pPr algn="ctr"/>
            <a:endParaRPr lang="fr-FR">
              <a:solidFill>
                <a:srgbClr val="00FF00"/>
              </a:solidFill>
            </a:endParaRPr>
          </a:p>
        </p:txBody>
      </p:sp>
      <p:sp>
        <p:nvSpPr>
          <p:cNvPr id="69" name="Oval 57">
            <a:extLst>
              <a:ext uri="{FF2B5EF4-FFF2-40B4-BE49-F238E27FC236}">
                <a16:creationId xmlns:a16="http://schemas.microsoft.com/office/drawing/2014/main" id="{51309DAC-97D8-4CDD-964A-FCE22F209EAE}"/>
              </a:ext>
            </a:extLst>
          </p:cNvPr>
          <p:cNvSpPr>
            <a:spLocks noChangeArrowheads="1"/>
          </p:cNvSpPr>
          <p:nvPr/>
        </p:nvSpPr>
        <p:spPr bwMode="auto">
          <a:xfrm>
            <a:off x="3061855" y="4446247"/>
            <a:ext cx="756000" cy="756000"/>
          </a:xfrm>
          <a:prstGeom prst="ellipse">
            <a:avLst/>
          </a:prstGeom>
          <a:solidFill>
            <a:srgbClr val="00FF00"/>
          </a:solidFill>
          <a:ln w="9525">
            <a:solidFill>
              <a:srgbClr val="00FF00"/>
            </a:solidFill>
            <a:round/>
            <a:headEnd/>
            <a:tailEnd/>
          </a:ln>
        </p:spPr>
        <p:txBody>
          <a:bodyPr wrap="none" anchor="ctr"/>
          <a:lstStyle/>
          <a:p>
            <a:pPr algn="ctr"/>
            <a:endParaRPr lang="fr-FR">
              <a:solidFill>
                <a:srgbClr val="00FF00"/>
              </a:solidFill>
            </a:endParaRPr>
          </a:p>
        </p:txBody>
      </p:sp>
      <p:sp>
        <p:nvSpPr>
          <p:cNvPr id="70" name="Oval 59">
            <a:extLst>
              <a:ext uri="{FF2B5EF4-FFF2-40B4-BE49-F238E27FC236}">
                <a16:creationId xmlns:a16="http://schemas.microsoft.com/office/drawing/2014/main" id="{FE4FDFB5-FFE1-4A3C-80B1-7D530C15378F}"/>
              </a:ext>
            </a:extLst>
          </p:cNvPr>
          <p:cNvSpPr>
            <a:spLocks noChangeArrowheads="1"/>
          </p:cNvSpPr>
          <p:nvPr/>
        </p:nvSpPr>
        <p:spPr bwMode="auto">
          <a:xfrm>
            <a:off x="3241615" y="5852109"/>
            <a:ext cx="396000" cy="396000"/>
          </a:xfrm>
          <a:prstGeom prst="ellipse">
            <a:avLst/>
          </a:prstGeom>
          <a:solidFill>
            <a:srgbClr val="00FF00"/>
          </a:solidFill>
          <a:ln w="9525">
            <a:solidFill>
              <a:srgbClr val="00FF00"/>
            </a:solidFill>
            <a:round/>
            <a:headEnd/>
            <a:tailEnd/>
          </a:ln>
        </p:spPr>
        <p:txBody>
          <a:bodyPr wrap="none" anchor="ctr"/>
          <a:lstStyle/>
          <a:p>
            <a:pPr algn="ctr"/>
            <a:endParaRPr lang="fr-FR">
              <a:solidFill>
                <a:srgbClr val="00FF00"/>
              </a:solidFill>
            </a:endParaRPr>
          </a:p>
        </p:txBody>
      </p:sp>
      <p:sp>
        <p:nvSpPr>
          <p:cNvPr id="71" name="Text Box 63">
            <a:extLst>
              <a:ext uri="{FF2B5EF4-FFF2-40B4-BE49-F238E27FC236}">
                <a16:creationId xmlns:a16="http://schemas.microsoft.com/office/drawing/2014/main" id="{06627D29-C4DA-4880-AD4F-9C4E2CECB4C4}"/>
              </a:ext>
            </a:extLst>
          </p:cNvPr>
          <p:cNvSpPr txBox="1">
            <a:spLocks noChangeArrowheads="1"/>
          </p:cNvSpPr>
          <p:nvPr/>
        </p:nvSpPr>
        <p:spPr bwMode="auto">
          <a:xfrm>
            <a:off x="5297054" y="6019615"/>
            <a:ext cx="6822101" cy="646331"/>
          </a:xfrm>
          <a:prstGeom prst="rect">
            <a:avLst/>
          </a:prstGeom>
          <a:noFill/>
          <a:ln w="9525">
            <a:noFill/>
            <a:miter lim="800000"/>
            <a:headEnd/>
            <a:tailEnd/>
          </a:ln>
        </p:spPr>
        <p:txBody>
          <a:bodyPr wrap="square">
            <a:spAutoFit/>
          </a:bodyPr>
          <a:lstStyle/>
          <a:p>
            <a:pPr>
              <a:spcBef>
                <a:spcPct val="50000"/>
              </a:spcBef>
            </a:pPr>
            <a:r>
              <a:rPr lang="fr-FR" dirty="0"/>
              <a:t>Au fond, la flottabilité est neutre avec une respiration sur  volume courant.</a:t>
            </a:r>
          </a:p>
        </p:txBody>
      </p:sp>
      <p:sp>
        <p:nvSpPr>
          <p:cNvPr id="72" name="Text Box 64">
            <a:extLst>
              <a:ext uri="{FF2B5EF4-FFF2-40B4-BE49-F238E27FC236}">
                <a16:creationId xmlns:a16="http://schemas.microsoft.com/office/drawing/2014/main" id="{3E64A5BA-2628-4C33-9BA6-9B703573A5FB}"/>
              </a:ext>
            </a:extLst>
          </p:cNvPr>
          <p:cNvSpPr txBox="1">
            <a:spLocks noChangeArrowheads="1"/>
          </p:cNvSpPr>
          <p:nvPr/>
        </p:nvSpPr>
        <p:spPr bwMode="auto">
          <a:xfrm>
            <a:off x="5300229" y="5658087"/>
            <a:ext cx="6822101" cy="369332"/>
          </a:xfrm>
          <a:prstGeom prst="rect">
            <a:avLst/>
          </a:prstGeom>
          <a:noFill/>
          <a:ln w="9525">
            <a:noFill/>
            <a:miter lim="800000"/>
            <a:headEnd/>
            <a:tailEnd/>
          </a:ln>
        </p:spPr>
        <p:txBody>
          <a:bodyPr wrap="square">
            <a:spAutoFit/>
          </a:bodyPr>
          <a:lstStyle/>
          <a:p>
            <a:pPr>
              <a:spcBef>
                <a:spcPct val="50000"/>
              </a:spcBef>
            </a:pPr>
            <a:r>
              <a:rPr lang="fr-FR" dirty="0"/>
              <a:t>Une inspiration forcée déclenche la remontée.</a:t>
            </a:r>
          </a:p>
        </p:txBody>
      </p:sp>
      <p:sp>
        <p:nvSpPr>
          <p:cNvPr id="73" name="Text Box 65">
            <a:extLst>
              <a:ext uri="{FF2B5EF4-FFF2-40B4-BE49-F238E27FC236}">
                <a16:creationId xmlns:a16="http://schemas.microsoft.com/office/drawing/2014/main" id="{9B5F6167-0B61-45F8-B048-F6B02DAE3D63}"/>
              </a:ext>
            </a:extLst>
          </p:cNvPr>
          <p:cNvSpPr txBox="1">
            <a:spLocks noChangeArrowheads="1"/>
          </p:cNvSpPr>
          <p:nvPr/>
        </p:nvSpPr>
        <p:spPr bwMode="auto">
          <a:xfrm>
            <a:off x="5297054" y="4366351"/>
            <a:ext cx="6822101" cy="784830"/>
          </a:xfrm>
          <a:prstGeom prst="rect">
            <a:avLst/>
          </a:prstGeom>
          <a:noFill/>
          <a:ln w="9525">
            <a:noFill/>
            <a:miter lim="800000"/>
            <a:headEnd/>
            <a:tailEnd/>
          </a:ln>
        </p:spPr>
        <p:txBody>
          <a:bodyPr wrap="square">
            <a:spAutoFit/>
          </a:bodyPr>
          <a:lstStyle/>
          <a:p>
            <a:pPr>
              <a:spcBef>
                <a:spcPct val="50000"/>
              </a:spcBef>
            </a:pPr>
            <a:r>
              <a:rPr lang="fr-FR" dirty="0"/>
              <a:t>Le volume du gilet augmente avec la baisse de pression.</a:t>
            </a:r>
          </a:p>
          <a:p>
            <a:pPr>
              <a:spcBef>
                <a:spcPct val="50000"/>
              </a:spcBef>
            </a:pPr>
            <a:r>
              <a:rPr lang="fr-FR" dirty="0"/>
              <a:t>Une expiration permet le contrôle de la vitesse de remontée.</a:t>
            </a:r>
          </a:p>
        </p:txBody>
      </p:sp>
      <p:sp>
        <p:nvSpPr>
          <p:cNvPr id="74" name="Oval 77">
            <a:extLst>
              <a:ext uri="{FF2B5EF4-FFF2-40B4-BE49-F238E27FC236}">
                <a16:creationId xmlns:a16="http://schemas.microsoft.com/office/drawing/2014/main" id="{06BF40C6-674A-4740-B1FB-64F72CBF1344}"/>
              </a:ext>
            </a:extLst>
          </p:cNvPr>
          <p:cNvSpPr>
            <a:spLocks noChangeArrowheads="1"/>
          </p:cNvSpPr>
          <p:nvPr/>
        </p:nvSpPr>
        <p:spPr bwMode="auto">
          <a:xfrm>
            <a:off x="4880555" y="3596831"/>
            <a:ext cx="152400" cy="127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75" name="Text Box 79">
            <a:extLst>
              <a:ext uri="{FF2B5EF4-FFF2-40B4-BE49-F238E27FC236}">
                <a16:creationId xmlns:a16="http://schemas.microsoft.com/office/drawing/2014/main" id="{C778E7B3-B575-4FD5-A4A2-FF6D7D3E4241}"/>
              </a:ext>
            </a:extLst>
          </p:cNvPr>
          <p:cNvSpPr txBox="1">
            <a:spLocks noChangeArrowheads="1"/>
          </p:cNvSpPr>
          <p:nvPr/>
        </p:nvSpPr>
        <p:spPr bwMode="auto">
          <a:xfrm>
            <a:off x="5300229" y="3170409"/>
            <a:ext cx="6822101" cy="369332"/>
          </a:xfrm>
          <a:prstGeom prst="rect">
            <a:avLst/>
          </a:prstGeom>
          <a:noFill/>
          <a:ln w="9525">
            <a:noFill/>
            <a:miter lim="800000"/>
            <a:headEnd/>
            <a:tailEnd/>
          </a:ln>
        </p:spPr>
        <p:txBody>
          <a:bodyPr wrap="square">
            <a:spAutoFit/>
          </a:bodyPr>
          <a:lstStyle/>
          <a:p>
            <a:pPr>
              <a:spcBef>
                <a:spcPct val="50000"/>
              </a:spcBef>
            </a:pPr>
            <a:r>
              <a:rPr lang="fr-FR" dirty="0"/>
              <a:t>Quand le volume du poumon ne peut plus diminuer, le gilet est purgé.</a:t>
            </a:r>
          </a:p>
        </p:txBody>
      </p:sp>
      <p:sp>
        <p:nvSpPr>
          <p:cNvPr id="76" name="Oval 80">
            <a:extLst>
              <a:ext uri="{FF2B5EF4-FFF2-40B4-BE49-F238E27FC236}">
                <a16:creationId xmlns:a16="http://schemas.microsoft.com/office/drawing/2014/main" id="{2279E856-9389-4190-8911-10413DAB5B1A}"/>
              </a:ext>
            </a:extLst>
          </p:cNvPr>
          <p:cNvSpPr>
            <a:spLocks noChangeArrowheads="1"/>
          </p:cNvSpPr>
          <p:nvPr/>
        </p:nvSpPr>
        <p:spPr bwMode="auto">
          <a:xfrm>
            <a:off x="4687455" y="3269653"/>
            <a:ext cx="504000" cy="504000"/>
          </a:xfrm>
          <a:prstGeom prst="ellipse">
            <a:avLst/>
          </a:prstGeom>
          <a:solidFill>
            <a:srgbClr val="FFCC00"/>
          </a:solidFill>
          <a:ln w="9525">
            <a:solidFill>
              <a:srgbClr val="FFCC00"/>
            </a:solidFill>
            <a:round/>
            <a:headEnd/>
            <a:tailEnd/>
          </a:ln>
        </p:spPr>
        <p:txBody>
          <a:bodyPr wrap="none" anchor="ctr"/>
          <a:lstStyle/>
          <a:p>
            <a:endParaRPr lang="fr-FR"/>
          </a:p>
        </p:txBody>
      </p:sp>
      <p:sp>
        <p:nvSpPr>
          <p:cNvPr id="77" name="Text Box 82">
            <a:extLst>
              <a:ext uri="{FF2B5EF4-FFF2-40B4-BE49-F238E27FC236}">
                <a16:creationId xmlns:a16="http://schemas.microsoft.com/office/drawing/2014/main" id="{4D8E2256-E822-4EFF-BCC3-3E662DC909EC}"/>
              </a:ext>
            </a:extLst>
          </p:cNvPr>
          <p:cNvSpPr txBox="1">
            <a:spLocks noChangeArrowheads="1"/>
          </p:cNvSpPr>
          <p:nvPr/>
        </p:nvSpPr>
        <p:spPr bwMode="auto">
          <a:xfrm>
            <a:off x="5300229" y="3553939"/>
            <a:ext cx="6822101" cy="369332"/>
          </a:xfrm>
          <a:prstGeom prst="rect">
            <a:avLst/>
          </a:prstGeom>
          <a:noFill/>
          <a:ln w="9525">
            <a:noFill/>
            <a:miter lim="800000"/>
            <a:headEnd/>
            <a:tailEnd/>
          </a:ln>
        </p:spPr>
        <p:txBody>
          <a:bodyPr wrap="square">
            <a:spAutoFit/>
          </a:bodyPr>
          <a:lstStyle/>
          <a:p>
            <a:pPr>
              <a:spcBef>
                <a:spcPct val="50000"/>
              </a:spcBef>
            </a:pPr>
            <a:r>
              <a:rPr lang="fr-FR" dirty="0"/>
              <a:t>Une inspiration permet de maintenir la vitesse de remontée.</a:t>
            </a:r>
          </a:p>
        </p:txBody>
      </p:sp>
      <p:sp>
        <p:nvSpPr>
          <p:cNvPr id="78" name="Text Box 84">
            <a:extLst>
              <a:ext uri="{FF2B5EF4-FFF2-40B4-BE49-F238E27FC236}">
                <a16:creationId xmlns:a16="http://schemas.microsoft.com/office/drawing/2014/main" id="{44082EE3-C920-4E99-9AEC-91289A9577AD}"/>
              </a:ext>
            </a:extLst>
          </p:cNvPr>
          <p:cNvSpPr txBox="1">
            <a:spLocks noChangeArrowheads="1"/>
          </p:cNvSpPr>
          <p:nvPr/>
        </p:nvSpPr>
        <p:spPr bwMode="auto">
          <a:xfrm>
            <a:off x="5300229" y="2215761"/>
            <a:ext cx="6822101" cy="369332"/>
          </a:xfrm>
          <a:prstGeom prst="rect">
            <a:avLst/>
          </a:prstGeom>
          <a:noFill/>
          <a:ln w="9525">
            <a:noFill/>
            <a:miter lim="800000"/>
            <a:headEnd/>
            <a:tailEnd/>
          </a:ln>
        </p:spPr>
        <p:txBody>
          <a:bodyPr wrap="square">
            <a:spAutoFit/>
          </a:bodyPr>
          <a:lstStyle/>
          <a:p>
            <a:pPr>
              <a:spcBef>
                <a:spcPct val="50000"/>
              </a:spcBef>
            </a:pPr>
            <a:r>
              <a:rPr lang="fr-FR" dirty="0"/>
              <a:t>Et ainsi de suite…</a:t>
            </a:r>
          </a:p>
        </p:txBody>
      </p:sp>
      <p:sp>
        <p:nvSpPr>
          <p:cNvPr id="79" name="Oval 87">
            <a:extLst>
              <a:ext uri="{FF2B5EF4-FFF2-40B4-BE49-F238E27FC236}">
                <a16:creationId xmlns:a16="http://schemas.microsoft.com/office/drawing/2014/main" id="{DE6280DB-BDD8-4220-B585-871F5F15E5FE}"/>
              </a:ext>
            </a:extLst>
          </p:cNvPr>
          <p:cNvSpPr>
            <a:spLocks noChangeArrowheads="1"/>
          </p:cNvSpPr>
          <p:nvPr/>
        </p:nvSpPr>
        <p:spPr bwMode="auto">
          <a:xfrm>
            <a:off x="3239655" y="3293464"/>
            <a:ext cx="396000" cy="396000"/>
          </a:xfrm>
          <a:prstGeom prst="ellipse">
            <a:avLst/>
          </a:prstGeom>
          <a:solidFill>
            <a:srgbClr val="00FF00"/>
          </a:solidFill>
          <a:ln w="9525">
            <a:solidFill>
              <a:srgbClr val="00FF00"/>
            </a:solidFill>
            <a:round/>
            <a:headEnd/>
            <a:tailEnd/>
          </a:ln>
        </p:spPr>
        <p:txBody>
          <a:bodyPr wrap="none" anchor="ctr"/>
          <a:lstStyle/>
          <a:p>
            <a:pPr algn="ctr"/>
            <a:endParaRPr lang="fr-FR">
              <a:solidFill>
                <a:srgbClr val="00FF00"/>
              </a:solidFill>
            </a:endParaRPr>
          </a:p>
        </p:txBody>
      </p:sp>
      <p:sp>
        <p:nvSpPr>
          <p:cNvPr id="41" name="ZoneTexte 40">
            <a:extLst>
              <a:ext uri="{FF2B5EF4-FFF2-40B4-BE49-F238E27FC236}">
                <a16:creationId xmlns:a16="http://schemas.microsoft.com/office/drawing/2014/main" id="{D12E1E22-19F2-4964-8F28-3D0FA9C302E2}"/>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428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30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30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30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30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3000"/>
                                        <p:tgtEl>
                                          <p:spTgt spid="72"/>
                                        </p:tgtEl>
                                      </p:cBhvr>
                                    </p:animEffect>
                                  </p:childTnLst>
                                </p:cTn>
                              </p:par>
                            </p:childTnLst>
                          </p:cTn>
                        </p:par>
                        <p:par>
                          <p:cTn id="22" fill="hold">
                            <p:stCondLst>
                              <p:cond delay="3000"/>
                            </p:stCondLst>
                            <p:childTnLst>
                              <p:par>
                                <p:cTn id="23" presetID="42" presetClass="path" presetSubtype="0" accel="50000" decel="50000" fill="hold" nodeType="afterEffect">
                                  <p:stCondLst>
                                    <p:cond delay="0"/>
                                  </p:stCondLst>
                                  <p:childTnLst>
                                    <p:animMotion origin="layout" path="M -2.5E-6 0.00116 L -2.5E-6 -0.17731 " pathEditMode="relative" rAng="0" ptsTypes="AA">
                                      <p:cBhvr>
                                        <p:cTn id="24" dur="2000" fill="hold"/>
                                        <p:tgtEl>
                                          <p:spTgt spid="51"/>
                                        </p:tgtEl>
                                        <p:attrNameLst>
                                          <p:attrName>ppt_x</p:attrName>
                                          <p:attrName>ppt_y</p:attrName>
                                        </p:attrNameLst>
                                      </p:cBhvr>
                                      <p:rCtr x="0" y="-8935"/>
                                    </p:animMotion>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Effect transition="in" filter="fade">
                                      <p:cBhvr>
                                        <p:cTn id="28" dur="3000"/>
                                        <p:tgtEl>
                                          <p:spTgt spid="7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3000"/>
                                        <p:tgtEl>
                                          <p:spTgt spid="69"/>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30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73">
                                            <p:txEl>
                                              <p:pRg st="1" end="1"/>
                                            </p:txEl>
                                          </p:spTgt>
                                        </p:tgtEl>
                                        <p:attrNameLst>
                                          <p:attrName>style.visibility</p:attrName>
                                        </p:attrNameLst>
                                      </p:cBhvr>
                                      <p:to>
                                        <p:strVal val="visible"/>
                                      </p:to>
                                    </p:set>
                                    <p:animEffect transition="in" filter="fade">
                                      <p:cBhvr>
                                        <p:cTn id="38" dur="3000"/>
                                        <p:tgtEl>
                                          <p:spTgt spid="73">
                                            <p:txEl>
                                              <p:pRg st="1" end="1"/>
                                            </p:txEl>
                                          </p:spTgt>
                                        </p:tgtEl>
                                      </p:cBhvr>
                                    </p:animEffect>
                                  </p:childTnLst>
                                </p:cTn>
                              </p:par>
                            </p:childTnLst>
                          </p:cTn>
                        </p:par>
                        <p:par>
                          <p:cTn id="39" fill="hold">
                            <p:stCondLst>
                              <p:cond delay="11000"/>
                            </p:stCondLst>
                            <p:childTnLst>
                              <p:par>
                                <p:cTn id="40" presetID="42" presetClass="path" presetSubtype="0" accel="50000" decel="50000" fill="hold" nodeType="afterEffect">
                                  <p:stCondLst>
                                    <p:cond delay="0"/>
                                  </p:stCondLst>
                                  <p:childTnLst>
                                    <p:animMotion origin="layout" path="M -2.5E-6 -0.17639 L -2.5E-6 -0.38634 " pathEditMode="relative" rAng="0" ptsTypes="AA">
                                      <p:cBhvr>
                                        <p:cTn id="41" dur="2000" fill="hold"/>
                                        <p:tgtEl>
                                          <p:spTgt spid="51"/>
                                        </p:tgtEl>
                                        <p:attrNameLst>
                                          <p:attrName>ppt_x</p:attrName>
                                          <p:attrName>ppt_y</p:attrName>
                                        </p:attrNameLst>
                                      </p:cBhvr>
                                      <p:rCtr x="0" y="-10509"/>
                                    </p:animMotion>
                                  </p:childTnLst>
                                </p:cTn>
                              </p:par>
                            </p:childTnLst>
                          </p:cTn>
                        </p:par>
                        <p:par>
                          <p:cTn id="42" fill="hold">
                            <p:stCondLst>
                              <p:cond delay="13000"/>
                            </p:stCondLst>
                            <p:childTnLst>
                              <p:par>
                                <p:cTn id="43" presetID="10" presetClass="entr" presetSubtype="0"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3000"/>
                                        <p:tgtEl>
                                          <p:spTgt spid="7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3000"/>
                                        <p:tgtEl>
                                          <p:spTgt spid="7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3000"/>
                                        <p:tgtEl>
                                          <p:spTgt spid="74"/>
                                        </p:tgtEl>
                                      </p:cBhvr>
                                    </p:animEffect>
                                  </p:childTnLst>
                                </p:cTn>
                              </p:par>
                            </p:childTnLst>
                          </p:cTn>
                        </p:par>
                        <p:par>
                          <p:cTn id="52" fill="hold">
                            <p:stCondLst>
                              <p:cond delay="16000"/>
                            </p:stCondLst>
                            <p:childTnLst>
                              <p:par>
                                <p:cTn id="53" presetID="10" presetClass="entr" presetSubtype="0"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3000"/>
                                        <p:tgtEl>
                                          <p:spTgt spid="77"/>
                                        </p:tgtEl>
                                      </p:cBhvr>
                                    </p:animEffect>
                                  </p:childTnLst>
                                </p:cTn>
                              </p:par>
                            </p:childTnLst>
                          </p:cTn>
                        </p:par>
                        <p:par>
                          <p:cTn id="56" fill="hold">
                            <p:stCondLst>
                              <p:cond delay="19000"/>
                            </p:stCondLst>
                            <p:childTnLst>
                              <p:par>
                                <p:cTn id="57" presetID="10" presetClass="entr" presetSubtype="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3000"/>
                                        <p:tgtEl>
                                          <p:spTgt spid="76"/>
                                        </p:tgtEl>
                                      </p:cBhvr>
                                    </p:animEffect>
                                  </p:childTnLst>
                                </p:cTn>
                              </p:par>
                            </p:childTnLst>
                          </p:cTn>
                        </p:par>
                        <p:par>
                          <p:cTn id="60" fill="hold">
                            <p:stCondLst>
                              <p:cond delay="22000"/>
                            </p:stCondLst>
                            <p:childTnLst>
                              <p:par>
                                <p:cTn id="61" presetID="42" presetClass="path" presetSubtype="0" accel="50000" decel="50000" fill="hold" nodeType="afterEffect">
                                  <p:stCondLst>
                                    <p:cond delay="0"/>
                                  </p:stCondLst>
                                  <p:childTnLst>
                                    <p:animMotion origin="layout" path="M -2.5E-6 -0.38495 L -0.00026 -0.5368 " pathEditMode="relative" rAng="0" ptsTypes="AA">
                                      <p:cBhvr>
                                        <p:cTn id="62" dur="2000" fill="hold"/>
                                        <p:tgtEl>
                                          <p:spTgt spid="51"/>
                                        </p:tgtEl>
                                        <p:attrNameLst>
                                          <p:attrName>ppt_x</p:attrName>
                                          <p:attrName>ppt_y</p:attrName>
                                        </p:attrNameLst>
                                      </p:cBhvr>
                                      <p:rCtr x="-13" y="-7593"/>
                                    </p:animMotion>
                                  </p:childTnLst>
                                </p:cTn>
                              </p:par>
                            </p:childTnLst>
                          </p:cTn>
                        </p:par>
                        <p:par>
                          <p:cTn id="63" fill="hold">
                            <p:stCondLst>
                              <p:cond delay="240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2000"/>
                                        <p:tgtEl>
                                          <p:spTgt spid="6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2000"/>
                                        <p:tgtEl>
                                          <p:spTgt spid="7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66" grpId="0" animBg="1"/>
      <p:bldP spid="67" grpId="0" animBg="1"/>
      <p:bldP spid="68" grpId="0" animBg="1"/>
      <p:bldP spid="69" grpId="0" animBg="1"/>
      <p:bldP spid="70" grpId="0" animBg="1"/>
      <p:bldP spid="71" grpId="0"/>
      <p:bldP spid="72" grpId="0"/>
      <p:bldP spid="74" grpId="0" animBg="1"/>
      <p:bldP spid="75" grpId="0"/>
      <p:bldP spid="76" grpId="0" animBg="1"/>
      <p:bldP spid="77" grpId="0"/>
      <p:bldP spid="78" grpId="0"/>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7504591"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Objectif</a:t>
            </a:r>
          </a:p>
          <a:p>
            <a:pPr marL="800100" lvl="1" indent="-342900" algn="l">
              <a:spcBef>
                <a:spcPts val="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Nous allons "jouer" avec le principe de la </a:t>
            </a:r>
            <a:r>
              <a:rPr kumimoji="0" lang="fr-FR" b="1" i="0" u="none" strike="noStrike" kern="1200" cap="none" spc="0" normalizeH="0" baseline="0" noProof="0" dirty="0">
                <a:ln>
                  <a:noFill/>
                </a:ln>
                <a:solidFill>
                  <a:srgbClr val="000000"/>
                </a:solidFill>
                <a:effectLst/>
                <a:uLnTx/>
                <a:uFillTx/>
                <a:ea typeface="+mn-ea"/>
                <a:cs typeface="+mn-cs"/>
              </a:rPr>
              <a:t>Loi de Mariotte : </a:t>
            </a:r>
            <a:r>
              <a:rPr kumimoji="0" lang="fr-FR" b="0" i="0" u="none" strike="noStrike" kern="1200" cap="none" spc="0" normalizeH="0" baseline="0" noProof="0" dirty="0">
                <a:ln>
                  <a:noFill/>
                </a:ln>
                <a:solidFill>
                  <a:srgbClr val="000000"/>
                </a:solidFill>
                <a:effectLst/>
                <a:uLnTx/>
                <a:uFillTx/>
                <a:ea typeface="+mn-ea"/>
                <a:cs typeface="+mn-cs"/>
              </a:rPr>
              <a:t>le volume d’un gaz diminue quand la pression augmente (↓) ou augmente quand la pression diminue (↑).</a:t>
            </a:r>
          </a:p>
          <a:p>
            <a:pPr marL="800100" lvl="1" indent="-342900" algn="l">
              <a:spcBef>
                <a:spcPts val="0"/>
              </a:spcBef>
              <a:buFont typeface="Arial" panose="020B0604020202020204" pitchFamily="34" charset="0"/>
              <a:buChar char="•"/>
              <a:defRPr/>
            </a:pPr>
            <a:endParaRPr kumimoji="0" lang="fr-FR" b="0" i="0" u="none" strike="noStrike" kern="1200" cap="none" spc="0" normalizeH="0" baseline="0" noProof="0" dirty="0">
              <a:ln>
                <a:noFill/>
              </a:ln>
              <a:solidFill>
                <a:srgbClr val="000000"/>
              </a:solidFill>
              <a:effectLst/>
              <a:uLnTx/>
              <a:uFillTx/>
              <a:ea typeface="+mn-ea"/>
              <a:cs typeface="+mn-cs"/>
            </a:endParaRPr>
          </a:p>
          <a:p>
            <a:pPr lvl="1">
              <a:spcBef>
                <a:spcPts val="0"/>
              </a:spcBef>
              <a:defRPr/>
            </a:pPr>
            <a:r>
              <a:rPr lang="fr-FR" sz="2800" b="1" dirty="0" err="1">
                <a:solidFill>
                  <a:srgbClr val="000000"/>
                </a:solidFill>
              </a:rPr>
              <a:t>P</a:t>
            </a:r>
            <a:r>
              <a:rPr lang="fr-FR" dirty="0" err="1">
                <a:solidFill>
                  <a:srgbClr val="000000"/>
                </a:solidFill>
              </a:rPr>
              <a:t>initial</a:t>
            </a:r>
            <a:r>
              <a:rPr lang="fr-FR" dirty="0">
                <a:solidFill>
                  <a:srgbClr val="000000"/>
                </a:solidFill>
              </a:rPr>
              <a:t> * </a:t>
            </a:r>
            <a:r>
              <a:rPr lang="fr-FR" sz="2800" b="1" dirty="0" err="1">
                <a:solidFill>
                  <a:srgbClr val="000000"/>
                </a:solidFill>
              </a:rPr>
              <a:t>V</a:t>
            </a:r>
            <a:r>
              <a:rPr lang="fr-FR" dirty="0" err="1">
                <a:solidFill>
                  <a:srgbClr val="000000"/>
                </a:solidFill>
              </a:rPr>
              <a:t>initial</a:t>
            </a:r>
            <a:r>
              <a:rPr lang="fr-FR" dirty="0">
                <a:solidFill>
                  <a:srgbClr val="000000"/>
                </a:solidFill>
              </a:rPr>
              <a:t> = </a:t>
            </a:r>
            <a:r>
              <a:rPr lang="fr-FR" sz="2800" b="1" dirty="0" err="1">
                <a:solidFill>
                  <a:srgbClr val="000000"/>
                </a:solidFill>
              </a:rPr>
              <a:t>P</a:t>
            </a:r>
            <a:r>
              <a:rPr lang="fr-FR" dirty="0" err="1">
                <a:solidFill>
                  <a:srgbClr val="000000"/>
                </a:solidFill>
              </a:rPr>
              <a:t>final</a:t>
            </a:r>
            <a:r>
              <a:rPr lang="fr-FR" dirty="0">
                <a:solidFill>
                  <a:srgbClr val="000000"/>
                </a:solidFill>
              </a:rPr>
              <a:t> * </a:t>
            </a:r>
            <a:r>
              <a:rPr lang="fr-FR" sz="2800" b="1" dirty="0" err="1">
                <a:solidFill>
                  <a:srgbClr val="000000"/>
                </a:solidFill>
              </a:rPr>
              <a:t>V</a:t>
            </a:r>
            <a:r>
              <a:rPr lang="fr-FR" dirty="0" err="1">
                <a:solidFill>
                  <a:srgbClr val="000000"/>
                </a:solidFill>
              </a:rPr>
              <a:t>final</a:t>
            </a:r>
            <a:r>
              <a:rPr lang="fr-FR" dirty="0">
                <a:solidFill>
                  <a:srgbClr val="000000"/>
                </a:solidFill>
              </a:rPr>
              <a:t> = </a:t>
            </a:r>
            <a:r>
              <a:rPr lang="fr-FR" sz="2800" b="1" dirty="0">
                <a:solidFill>
                  <a:srgbClr val="000000"/>
                </a:solidFill>
              </a:rPr>
              <a:t>C</a:t>
            </a:r>
            <a:r>
              <a:rPr lang="fr-FR" dirty="0">
                <a:solidFill>
                  <a:srgbClr val="000000"/>
                </a:solidFill>
              </a:rPr>
              <a:t>onstante</a:t>
            </a:r>
          </a:p>
          <a:p>
            <a:pPr marL="800100" lvl="1" indent="-342900" algn="l">
              <a:spcBef>
                <a:spcPts val="0"/>
              </a:spcBef>
              <a:buFont typeface="Arial" panose="020B0604020202020204" pitchFamily="34" charset="0"/>
              <a:buChar char="•"/>
              <a:defRPr/>
            </a:pPr>
            <a:endParaRPr kumimoji="0" lang="fr-FR" b="0" i="0" u="none" strike="noStrike" kern="1200" cap="none" spc="0" normalizeH="0" baseline="0" noProof="0" dirty="0">
              <a:ln>
                <a:noFill/>
              </a:ln>
              <a:solidFill>
                <a:srgbClr val="000000"/>
              </a:solidFill>
              <a:effectLst/>
              <a:uLnTx/>
              <a:uFillTx/>
              <a:ea typeface="+mn-ea"/>
              <a:cs typeface="+mn-cs"/>
            </a:endParaRPr>
          </a:p>
          <a:p>
            <a:pPr marL="800100" lvl="1" indent="-342900" algn="l">
              <a:spcBef>
                <a:spcPts val="0"/>
              </a:spcBef>
              <a:buFont typeface="Arial" panose="020B0604020202020204" pitchFamily="34" charset="0"/>
              <a:buChar char="•"/>
              <a:defRPr/>
            </a:pPr>
            <a:r>
              <a:rPr lang="fr-FR" dirty="0">
                <a:solidFill>
                  <a:srgbClr val="000000"/>
                </a:solidFill>
              </a:rPr>
              <a:t>Grâce à cette loi, </a:t>
            </a:r>
            <a:r>
              <a:rPr kumimoji="0" lang="fr-FR" b="0" i="0" u="none" strike="noStrike" kern="1200" cap="none" spc="0" normalizeH="0" baseline="0" noProof="0" dirty="0">
                <a:ln>
                  <a:noFill/>
                </a:ln>
                <a:solidFill>
                  <a:srgbClr val="000000"/>
                </a:solidFill>
                <a:effectLst/>
                <a:uLnTx/>
                <a:uFillTx/>
                <a:ea typeface="+mn-ea"/>
                <a:cs typeface="+mn-cs"/>
              </a:rPr>
              <a:t>nous pouvons remonter des objets lourds avec un parachute de relevage (ancres, chaînes, …).</a:t>
            </a:r>
          </a:p>
          <a:p>
            <a:pPr marL="800100" lvl="1" indent="-342900" algn="l">
              <a:spcBef>
                <a:spcPts val="0"/>
              </a:spcBef>
              <a:buFont typeface="Arial" panose="020B0604020202020204" pitchFamily="34" charset="0"/>
              <a:buChar char="•"/>
              <a:defRPr/>
            </a:pPr>
            <a:endParaRPr lang="fr-FR" dirty="0">
              <a:solidFill>
                <a:srgbClr val="000000"/>
              </a:solidFill>
            </a:endParaRPr>
          </a:p>
          <a:p>
            <a:pPr marL="800100" lvl="1" indent="-342900" algn="l">
              <a:spcBef>
                <a:spcPts val="0"/>
              </a:spcBef>
              <a:buFont typeface="Arial" panose="020B0604020202020204" pitchFamily="34" charset="0"/>
              <a:buChar char="•"/>
              <a:defRPr/>
            </a:pPr>
            <a:r>
              <a:rPr lang="fr-FR" dirty="0">
                <a:solidFill>
                  <a:srgbClr val="000000"/>
                </a:solidFill>
              </a:rPr>
              <a:t>Le principe est d'attacher un parachute de relevage à un objet lourd et de gonfler le parachute jusqu'à ce que le poids réel de l'objet soit inférieur à son poids apparent. Donc, flottabilité positive et remontée de l'objet.</a:t>
            </a:r>
          </a:p>
          <a:p>
            <a:pPr lvl="1" algn="l">
              <a:spcBef>
                <a:spcPts val="0"/>
              </a:spcBef>
              <a:defRPr/>
            </a:pPr>
            <a:endParaRPr kumimoji="0" lang="fr-FR" b="0" i="0" u="none" strike="noStrike" kern="1200" cap="none" spc="0" normalizeH="0" baseline="0" noProof="0" dirty="0">
              <a:ln>
                <a:noFill/>
              </a:ln>
              <a:solidFill>
                <a:srgbClr val="000000"/>
              </a:solidFill>
              <a:effectLst/>
              <a:uLnTx/>
              <a:uFillTx/>
              <a:ea typeface="+mn-ea"/>
              <a:cs typeface="+mn-cs"/>
            </a:endParaRP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Le relevage d'objet</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4" name="ZoneTexte 13">
            <a:extLst>
              <a:ext uri="{FF2B5EF4-FFF2-40B4-BE49-F238E27FC236}">
                <a16:creationId xmlns:a16="http://schemas.microsoft.com/office/drawing/2014/main" id="{63F5BB57-F1DF-48D2-B3B9-CC773FBA3B25}"/>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8" name="Image 7">
            <a:extLst>
              <a:ext uri="{FF2B5EF4-FFF2-40B4-BE49-F238E27FC236}">
                <a16:creationId xmlns:a16="http://schemas.microsoft.com/office/drawing/2014/main" id="{314FB503-A230-4145-8A85-B3B00A8F56A9}"/>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r="26889"/>
          <a:stretch/>
        </p:blipFill>
        <p:spPr>
          <a:xfrm>
            <a:off x="9951450" y="1053738"/>
            <a:ext cx="2213316" cy="4779780"/>
          </a:xfrm>
          <a:prstGeom prst="rect">
            <a:avLst/>
          </a:prstGeom>
        </p:spPr>
      </p:pic>
    </p:spTree>
    <p:extLst>
      <p:ext uri="{BB962C8B-B14F-4D97-AF65-F5344CB8AC3E}">
        <p14:creationId xmlns:p14="http://schemas.microsoft.com/office/powerpoint/2010/main" val="387844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6896886"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Principe</a:t>
            </a:r>
          </a:p>
          <a:p>
            <a:pPr marL="800100" lvl="1" indent="-342900" algn="l">
              <a:spcBef>
                <a:spcPts val="0"/>
              </a:spcBef>
              <a:buFont typeface="Arial" panose="020B0604020202020204" pitchFamily="34" charset="0"/>
              <a:buChar char="•"/>
              <a:defRPr/>
            </a:pPr>
            <a:r>
              <a:rPr kumimoji="0" lang="fr-FR" b="0" i="0" u="none" strike="noStrike" kern="1200" cap="none" spc="0" normalizeH="0" baseline="0" noProof="0" dirty="0">
                <a:ln>
                  <a:noFill/>
                </a:ln>
                <a:solidFill>
                  <a:srgbClr val="000000"/>
                </a:solidFill>
                <a:effectLst/>
                <a:uLnTx/>
                <a:uFillTx/>
                <a:ea typeface="+mn-ea"/>
                <a:cs typeface="+mn-cs"/>
              </a:rPr>
              <a:t>Pendant la remontée d'objets sous-marins, le parachute de relevage ne cessera d'augmenter de volume</a:t>
            </a:r>
            <a:r>
              <a:rPr lang="fr-FR" dirty="0">
                <a:solidFill>
                  <a:srgbClr val="000000"/>
                </a:solidFill>
              </a:rPr>
              <a:t> car la pression va diminuer</a:t>
            </a:r>
          </a:p>
          <a:p>
            <a:pPr marL="800100" lvl="1" indent="-342900" algn="l">
              <a:spcBef>
                <a:spcPts val="0"/>
              </a:spcBef>
              <a:buFont typeface="Arial" panose="020B0604020202020204" pitchFamily="34" charset="0"/>
              <a:buChar char="•"/>
              <a:defRPr/>
            </a:pPr>
            <a:endParaRPr lang="fr-FR" dirty="0">
              <a:solidFill>
                <a:srgbClr val="000000"/>
              </a:solidFill>
            </a:endParaRPr>
          </a:p>
          <a:p>
            <a:pPr marL="800100" lvl="1" indent="-342900" algn="l">
              <a:spcBef>
                <a:spcPts val="0"/>
              </a:spcBef>
              <a:buFont typeface="Arial" panose="020B0604020202020204" pitchFamily="34" charset="0"/>
              <a:buChar char="•"/>
              <a:defRPr/>
            </a:pPr>
            <a:r>
              <a:rPr lang="fr-FR" dirty="0">
                <a:solidFill>
                  <a:srgbClr val="000000"/>
                </a:solidFill>
              </a:rPr>
              <a:t>L</a:t>
            </a:r>
            <a:r>
              <a:rPr kumimoji="0" lang="fr-FR" b="0" i="0" u="none" strike="noStrike" kern="1200" cap="none" spc="0" normalizeH="0" baseline="0" noProof="0" dirty="0">
                <a:ln>
                  <a:noFill/>
                </a:ln>
                <a:solidFill>
                  <a:srgbClr val="000000"/>
                </a:solidFill>
                <a:effectLst/>
                <a:uLnTx/>
                <a:uFillTx/>
                <a:ea typeface="+mn-ea"/>
                <a:cs typeface="+mn-cs"/>
              </a:rPr>
              <a:t>'ensemble remontera tout seul </a:t>
            </a:r>
            <a:r>
              <a:rPr lang="fr-FR" dirty="0">
                <a:solidFill>
                  <a:srgbClr val="000000"/>
                </a:solidFill>
              </a:rPr>
              <a:t>et de plus en plus vite.</a:t>
            </a:r>
          </a:p>
          <a:p>
            <a:pPr marL="800100" lvl="1" indent="-342900" algn="l">
              <a:spcBef>
                <a:spcPts val="0"/>
              </a:spcBef>
              <a:buFont typeface="Arial" panose="020B0604020202020204" pitchFamily="34" charset="0"/>
              <a:buChar char="•"/>
              <a:defRPr/>
            </a:pPr>
            <a:endParaRPr kumimoji="0" lang="fr-FR" b="0" i="0" u="none" strike="noStrike" kern="1200" cap="none" spc="0" normalizeH="0" baseline="0" noProof="0" dirty="0">
              <a:ln>
                <a:noFill/>
              </a:ln>
              <a:solidFill>
                <a:srgbClr val="000000"/>
              </a:solidFill>
              <a:effectLst/>
              <a:uLnTx/>
              <a:uFillTx/>
              <a:ea typeface="+mn-ea"/>
              <a:cs typeface="+mn-cs"/>
            </a:endParaRPr>
          </a:p>
          <a:p>
            <a:pPr marL="714375" lvl="1" algn="l">
              <a:spcBef>
                <a:spcPts val="0"/>
              </a:spcBef>
              <a:defRPr/>
            </a:pPr>
            <a:endParaRPr lang="fr-FR" b="1" dirty="0">
              <a:solidFill>
                <a:srgbClr val="000000"/>
              </a:solidFill>
            </a:endParaRPr>
          </a:p>
          <a:p>
            <a:pPr marL="714375" lvl="1" algn="l">
              <a:spcBef>
                <a:spcPts val="0"/>
              </a:spcBef>
              <a:defRPr/>
            </a:pPr>
            <a:r>
              <a:rPr lang="fr-FR" b="1" dirty="0">
                <a:solidFill>
                  <a:srgbClr val="000000"/>
                </a:solidFill>
              </a:rPr>
              <a:t>Attention</a:t>
            </a:r>
            <a:r>
              <a:rPr lang="fr-FR" dirty="0">
                <a:solidFill>
                  <a:srgbClr val="000000"/>
                </a:solidFill>
              </a:rPr>
              <a:t> au volume du parachute de relevage à gonfler ! Si votre bloc, en fin de plongée, est légèrement supérieur à 50 bars, vous risquez fortement de vous retrouver en panne d'air …</a:t>
            </a:r>
            <a:endParaRPr kumimoji="0" lang="fr-FR" b="0" i="0" u="none" strike="noStrike" kern="1200" cap="none" spc="0" normalizeH="0" baseline="0" noProof="0" dirty="0">
              <a:ln>
                <a:noFill/>
              </a:ln>
              <a:solidFill>
                <a:srgbClr val="000000"/>
              </a:solidFill>
              <a:effectLst/>
              <a:uLnTx/>
              <a:uFillTx/>
              <a:ea typeface="+mn-ea"/>
              <a:cs typeface="+mn-cs"/>
            </a:endParaRP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Le relevage d'objet</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4" name="ZoneTexte 13">
            <a:extLst>
              <a:ext uri="{FF2B5EF4-FFF2-40B4-BE49-F238E27FC236}">
                <a16:creationId xmlns:a16="http://schemas.microsoft.com/office/drawing/2014/main" id="{63F5BB57-F1DF-48D2-B3B9-CC773FBA3B25}"/>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11" name="Image 10">
            <a:extLst>
              <a:ext uri="{FF2B5EF4-FFF2-40B4-BE49-F238E27FC236}">
                <a16:creationId xmlns:a16="http://schemas.microsoft.com/office/drawing/2014/main" id="{94097FB8-9D35-4A63-82A5-C84FA4773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783" y="2425907"/>
            <a:ext cx="2857500" cy="2857500"/>
          </a:xfrm>
          <a:prstGeom prst="rect">
            <a:avLst/>
          </a:prstGeom>
        </p:spPr>
      </p:pic>
      <p:pic>
        <p:nvPicPr>
          <p:cNvPr id="15" name="Image 14" descr="attention.jpg">
            <a:extLst>
              <a:ext uri="{FF2B5EF4-FFF2-40B4-BE49-F238E27FC236}">
                <a16:creationId xmlns:a16="http://schemas.microsoft.com/office/drawing/2014/main" id="{5EAC3516-9737-48B3-B693-61DBA64E80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0939" y="4340518"/>
            <a:ext cx="5835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42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9858103" cy="4559980"/>
          </a:xfrm>
        </p:spPr>
        <p:txBody>
          <a:bodyPr>
            <a:normAutofit/>
          </a:bodyPr>
          <a:lstStyle/>
          <a:p>
            <a:pPr marL="342900" indent="-342900" algn="l">
              <a:lnSpc>
                <a:spcPct val="100000"/>
              </a:lnSpc>
              <a:spcBef>
                <a:spcPts val="0"/>
              </a:spcBef>
              <a:buFont typeface="Arial" panose="020B0604020202020204" pitchFamily="34" charset="0"/>
              <a:buChar char="•"/>
            </a:pPr>
            <a:r>
              <a:rPr lang="fr-FR" b="1" dirty="0"/>
              <a:t>En surface</a:t>
            </a:r>
            <a:r>
              <a:rPr lang="fr-FR" sz="2400" b="1" dirty="0"/>
              <a:t> avant la plongée</a:t>
            </a:r>
            <a:endParaRPr lang="fr-FR" b="1" dirty="0"/>
          </a:p>
          <a:p>
            <a:pPr marL="800100" lvl="1" indent="-342900" algn="l">
              <a:buFont typeface="Arial" panose="020B0604020202020204" pitchFamily="34" charset="0"/>
              <a:buChar char="•"/>
            </a:pPr>
            <a:r>
              <a:rPr lang="fr-FR" b="0" i="0" u="none" strike="noStrike" baseline="0" dirty="0">
                <a:solidFill>
                  <a:srgbClr val="000000"/>
                </a:solidFill>
              </a:rPr>
              <a:t>Vider son gilet stabilisateur. Ne pas palmer. Respirer normalement</a:t>
            </a:r>
          </a:p>
          <a:p>
            <a:pPr algn="l"/>
            <a:r>
              <a:rPr lang="fr-FR" sz="2000" b="0" i="0" u="none" strike="noStrike" baseline="0" dirty="0">
                <a:solidFill>
                  <a:srgbClr val="000000"/>
                </a:solidFill>
              </a:rPr>
              <a:t>Vous devez avoir uniquement la tête immergée. </a:t>
            </a:r>
          </a:p>
          <a:p>
            <a:pPr marL="800100" lvl="1" indent="-342900" algn="l">
              <a:buFont typeface="Wingdings" panose="05000000000000000000" pitchFamily="2" charset="2"/>
              <a:buChar char="ü"/>
            </a:pPr>
            <a:r>
              <a:rPr lang="fr-FR" sz="1800" b="0" i="0" u="none" strike="noStrike" baseline="0" dirty="0">
                <a:solidFill>
                  <a:srgbClr val="000000"/>
                </a:solidFill>
              </a:rPr>
              <a:t>Puis en effectuant une profonde expiration, vous devez descendre. </a:t>
            </a:r>
          </a:p>
          <a:p>
            <a:pPr marL="800100" lvl="1" indent="-342900" algn="l">
              <a:buFont typeface="Wingdings" panose="05000000000000000000" pitchFamily="2" charset="2"/>
              <a:buChar char="ü"/>
            </a:pPr>
            <a:r>
              <a:rPr lang="fr-FR" sz="1800" b="0" i="0" u="none" strike="noStrike" baseline="0" dirty="0">
                <a:solidFill>
                  <a:srgbClr val="000000"/>
                </a:solidFill>
              </a:rPr>
              <a:t>Si en respirant normalement avant l’expiration forcée, vous coulez = </a:t>
            </a:r>
            <a:r>
              <a:rPr lang="fr-FR" sz="1800" b="0" i="0" u="none" strike="noStrike" baseline="0" dirty="0">
                <a:solidFill>
                  <a:srgbClr val="FF0000"/>
                </a:solidFill>
              </a:rPr>
              <a:t>vous êtes trop lesté</a:t>
            </a:r>
            <a:r>
              <a:rPr lang="fr-FR" sz="1800" b="0" i="0" u="none" strike="noStrike" baseline="0" dirty="0">
                <a:solidFill>
                  <a:srgbClr val="000000"/>
                </a:solidFill>
              </a:rPr>
              <a:t>.</a:t>
            </a:r>
          </a:p>
          <a:p>
            <a:pPr algn="l"/>
            <a:endParaRPr lang="fr-FR" sz="2000" b="0" i="0" u="none" strike="noStrike" baseline="0" dirty="0">
              <a:solidFill>
                <a:srgbClr val="000000"/>
              </a:solidFill>
            </a:endParaRPr>
          </a:p>
          <a:p>
            <a:pPr marL="342900" indent="-342900" algn="l">
              <a:lnSpc>
                <a:spcPct val="100000"/>
              </a:lnSpc>
              <a:spcBef>
                <a:spcPts val="0"/>
              </a:spcBef>
              <a:buFont typeface="Arial" panose="020B0604020202020204" pitchFamily="34" charset="0"/>
              <a:buChar char="•"/>
            </a:pPr>
            <a:r>
              <a:rPr lang="fr-FR" b="1" dirty="0"/>
              <a:t>En fin de plongée</a:t>
            </a:r>
          </a:p>
          <a:p>
            <a:pPr marL="800100" lvl="1" indent="-342900" algn="l">
              <a:buFont typeface="Arial" panose="020B0604020202020204" pitchFamily="34" charset="0"/>
              <a:buChar char="•"/>
            </a:pPr>
            <a:r>
              <a:rPr lang="fr-FR" b="0" i="0" u="none" strike="noStrike" baseline="0" dirty="0">
                <a:solidFill>
                  <a:srgbClr val="000000"/>
                </a:solidFill>
              </a:rPr>
              <a:t>Gilet stabilisateur vide. Respirer normalement</a:t>
            </a:r>
          </a:p>
          <a:p>
            <a:pPr algn="l"/>
            <a:r>
              <a:rPr lang="fr-FR" sz="2000" b="0" i="0" u="none" strike="noStrike" baseline="0" dirty="0">
                <a:solidFill>
                  <a:srgbClr val="000000"/>
                </a:solidFill>
              </a:rPr>
              <a:t>Vous devez maintenir votre niveau d’immersion. </a:t>
            </a:r>
          </a:p>
          <a:p>
            <a:pPr marL="800100" lvl="1" indent="-342900" algn="l">
              <a:buFont typeface="Wingdings" panose="05000000000000000000" pitchFamily="2" charset="2"/>
              <a:buChar char="ü"/>
            </a:pPr>
            <a:r>
              <a:rPr lang="fr-FR" sz="1800" b="0" i="0" u="none" strike="noStrike" baseline="0" dirty="0">
                <a:solidFill>
                  <a:srgbClr val="000000"/>
                </a:solidFill>
              </a:rPr>
              <a:t>Si vous remontez, c'est que vous n'est </a:t>
            </a:r>
            <a:r>
              <a:rPr lang="fr-FR" sz="1800" b="0" i="0" u="none" strike="noStrike" baseline="0" dirty="0">
                <a:solidFill>
                  <a:srgbClr val="FF0000"/>
                </a:solidFill>
              </a:rPr>
              <a:t>pas suffisamment lesté</a:t>
            </a:r>
            <a:r>
              <a:rPr lang="fr-FR" sz="1800" b="0" i="0" u="none" strike="noStrike" baseline="0" dirty="0">
                <a:solidFill>
                  <a:srgbClr val="000000"/>
                </a:solidFill>
              </a:rPr>
              <a:t>. </a:t>
            </a:r>
          </a:p>
          <a:p>
            <a:pPr marL="800100" lvl="1" indent="-342900" algn="l">
              <a:buFont typeface="Wingdings" panose="05000000000000000000" pitchFamily="2" charset="2"/>
              <a:buChar char="ü"/>
            </a:pPr>
            <a:r>
              <a:rPr lang="fr-FR" sz="1800" b="0" i="0" u="none" strike="noStrike" baseline="0" dirty="0">
                <a:solidFill>
                  <a:srgbClr val="000000"/>
                </a:solidFill>
              </a:rPr>
              <a:t>Si au contraire vous descendez, c'est que vous êtes trop lesté.</a:t>
            </a: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Vérifications à faire en tant que GP</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8" name="Image 7">
            <a:extLst>
              <a:ext uri="{FF2B5EF4-FFF2-40B4-BE49-F238E27FC236}">
                <a16:creationId xmlns:a16="http://schemas.microsoft.com/office/drawing/2014/main" id="{333F984D-C842-4407-8364-F9D843FE4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619" y="837059"/>
            <a:ext cx="1267968" cy="1267968"/>
          </a:xfrm>
          <a:prstGeom prst="rect">
            <a:avLst/>
          </a:prstGeom>
        </p:spPr>
      </p:pic>
      <p:sp>
        <p:nvSpPr>
          <p:cNvPr id="12" name="ZoneTexte 11">
            <a:extLst>
              <a:ext uri="{FF2B5EF4-FFF2-40B4-BE49-F238E27FC236}">
                <a16:creationId xmlns:a16="http://schemas.microsoft.com/office/drawing/2014/main" id="{301CDF28-A010-4B87-A6A4-3E773C75692D}"/>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67328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912F91-7967-4A20-BB1C-B0B7235C2067}"/>
              </a:ext>
            </a:extLst>
          </p:cNvPr>
          <p:cNvPicPr>
            <a:picLocks noChangeAspect="1"/>
          </p:cNvPicPr>
          <p:nvPr/>
        </p:nvPicPr>
        <p:blipFill>
          <a:blip r:embed="rId2"/>
          <a:stretch>
            <a:fillRect/>
          </a:stretch>
        </p:blipFill>
        <p:spPr>
          <a:xfrm>
            <a:off x="9415604" y="0"/>
            <a:ext cx="2772040" cy="2045459"/>
          </a:xfrm>
          <a:prstGeom prst="rect">
            <a:avLst/>
          </a:prstGeom>
        </p:spPr>
      </p:pic>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91AF4B99-14FB-4130-B5DD-AD41265DE960}"/>
              </a:ext>
            </a:extLst>
          </p:cNvPr>
          <p:cNvSpPr txBox="1">
            <a:spLocks/>
          </p:cNvSpPr>
          <p:nvPr/>
        </p:nvSpPr>
        <p:spPr>
          <a:xfrm>
            <a:off x="2352003" y="1985210"/>
            <a:ext cx="9846883" cy="4093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b="0" i="0" u="none" strike="noStrike" baseline="0" dirty="0"/>
              <a:t>• Description et conséquences pour le plongeur :</a:t>
            </a:r>
          </a:p>
          <a:p>
            <a:pPr marL="800100" lvl="1" indent="-342900" algn="l">
              <a:buFont typeface="Arial" panose="020B0604020202020204" pitchFamily="34" charset="0"/>
              <a:buChar char="•"/>
            </a:pPr>
            <a:r>
              <a:rPr lang="fr-FR" b="0" i="0" u="none" strike="noStrike" baseline="0" dirty="0"/>
              <a:t>de </a:t>
            </a:r>
            <a:r>
              <a:rPr lang="fr-FR" b="0" i="0" u="none" strike="noStrike" baseline="0" dirty="0">
                <a:solidFill>
                  <a:srgbClr val="FF0000"/>
                </a:solidFill>
              </a:rPr>
              <a:t>l’absorption</a:t>
            </a:r>
            <a:r>
              <a:rPr lang="fr-FR" b="0" i="0" u="none" strike="noStrike" baseline="0" dirty="0"/>
              <a:t> </a:t>
            </a:r>
            <a:r>
              <a:rPr lang="fr-FR" b="0" i="0" u="none" strike="noStrike" baseline="0" dirty="0">
                <a:solidFill>
                  <a:srgbClr val="FF0000"/>
                </a:solidFill>
              </a:rPr>
              <a:t>des couleurs </a:t>
            </a:r>
            <a:r>
              <a:rPr lang="fr-FR" b="0" i="0" u="none" strike="noStrike" baseline="0" dirty="0"/>
              <a:t>en fonction de la </a:t>
            </a:r>
            <a:r>
              <a:rPr lang="fr-FR" b="0" i="0" u="none" strike="noStrike" baseline="0" dirty="0">
                <a:solidFill>
                  <a:srgbClr val="FF0000"/>
                </a:solidFill>
              </a:rPr>
              <a:t>profondeur</a:t>
            </a:r>
            <a:r>
              <a:rPr lang="fr-FR" b="0" i="0" u="none" strike="noStrike" baseline="0" dirty="0"/>
              <a:t>,</a:t>
            </a:r>
          </a:p>
          <a:p>
            <a:pPr marL="800100" lvl="1" indent="-342900" algn="l">
              <a:buFont typeface="Arial" panose="020B0604020202020204" pitchFamily="34" charset="0"/>
              <a:buChar char="•"/>
            </a:pPr>
            <a:r>
              <a:rPr lang="fr-FR" b="0" i="0" u="none" strike="noStrike" baseline="0" dirty="0"/>
              <a:t>de la </a:t>
            </a:r>
            <a:r>
              <a:rPr lang="fr-FR" b="0" i="0" u="none" strike="noStrike" baseline="0" dirty="0">
                <a:solidFill>
                  <a:srgbClr val="FF0000"/>
                </a:solidFill>
              </a:rPr>
              <a:t>réflexion</a:t>
            </a:r>
            <a:r>
              <a:rPr lang="fr-FR" b="0" i="0" u="none" strike="noStrike" baseline="0" dirty="0"/>
              <a:t> et de la </a:t>
            </a:r>
            <a:r>
              <a:rPr lang="fr-FR" b="0" i="0" u="none" strike="noStrike" baseline="0" dirty="0">
                <a:solidFill>
                  <a:srgbClr val="FF0000"/>
                </a:solidFill>
              </a:rPr>
              <a:t>réfraction</a:t>
            </a:r>
            <a:r>
              <a:rPr lang="fr-FR" b="0" i="0" u="none" strike="noStrike" baseline="0" dirty="0"/>
              <a:t> des rayons lumineux dans l’eau en plongée </a:t>
            </a:r>
            <a:r>
              <a:rPr lang="fr-FR" b="0" i="0" u="none" strike="noStrike" baseline="0" dirty="0">
                <a:solidFill>
                  <a:srgbClr val="FF0000"/>
                </a:solidFill>
              </a:rPr>
              <a:t>diurne</a:t>
            </a:r>
            <a:r>
              <a:rPr lang="fr-FR" b="0" i="0" u="none" strike="noStrike" baseline="0" dirty="0"/>
              <a:t> et </a:t>
            </a:r>
            <a:r>
              <a:rPr lang="fr-FR" b="0" i="0" u="none" strike="noStrike" baseline="0" dirty="0">
                <a:solidFill>
                  <a:srgbClr val="FF0000"/>
                </a:solidFill>
              </a:rPr>
              <a:t>nocturne</a:t>
            </a:r>
            <a:r>
              <a:rPr lang="fr-FR" b="0" i="0" u="none" strike="noStrike" baseline="0" dirty="0"/>
              <a:t>. Pas de calculs ni d’utilisation de formules trigonométriques,</a:t>
            </a:r>
          </a:p>
          <a:p>
            <a:pPr marL="800100" lvl="1" indent="-342900" algn="l">
              <a:buFont typeface="Arial" panose="020B0604020202020204" pitchFamily="34" charset="0"/>
              <a:buChar char="•"/>
            </a:pPr>
            <a:r>
              <a:rPr lang="fr-FR" b="0" i="0" u="none" strike="noStrike" baseline="0" dirty="0"/>
              <a:t>du </a:t>
            </a:r>
            <a:r>
              <a:rPr lang="fr-FR" b="0" i="0" u="none" strike="noStrike" baseline="0" dirty="0">
                <a:solidFill>
                  <a:srgbClr val="FF0000"/>
                </a:solidFill>
              </a:rPr>
              <a:t>rétrécissement</a:t>
            </a:r>
            <a:r>
              <a:rPr lang="fr-FR" b="0" i="0" u="none" strike="noStrike" baseline="0" dirty="0"/>
              <a:t> </a:t>
            </a:r>
            <a:r>
              <a:rPr lang="fr-FR" b="0" i="0" u="none" strike="noStrike" baseline="0" dirty="0">
                <a:solidFill>
                  <a:srgbClr val="FF0000"/>
                </a:solidFill>
              </a:rPr>
              <a:t>du champ de vision </a:t>
            </a:r>
            <a:r>
              <a:rPr lang="fr-FR" b="0" i="0" u="none" strike="noStrike" baseline="0" dirty="0"/>
              <a:t>en immersion : conséquences.</a:t>
            </a:r>
          </a:p>
          <a:p>
            <a:pPr algn="l"/>
            <a:r>
              <a:rPr lang="fr-FR" sz="2400" b="0" i="0" u="none" strike="noStrike" baseline="0" dirty="0"/>
              <a:t>• Les explications peuvent être illustrées par des situations en lien avec l’activité de GP.</a:t>
            </a:r>
            <a:endParaRPr lang="fr-FR" dirty="0"/>
          </a:p>
        </p:txBody>
      </p:sp>
      <p:sp>
        <p:nvSpPr>
          <p:cNvPr id="18" name="ZoneTexte 17">
            <a:extLst>
              <a:ext uri="{FF2B5EF4-FFF2-40B4-BE49-F238E27FC236}">
                <a16:creationId xmlns:a16="http://schemas.microsoft.com/office/drawing/2014/main" id="{2D0D2566-622A-4B9E-B7C3-7139C6B41864}"/>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83668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3088A13-BB90-47C2-AA69-1A29DE4E5DC2}"/>
              </a:ext>
            </a:extLst>
          </p:cNvPr>
          <p:cNvGrpSpPr/>
          <p:nvPr/>
        </p:nvGrpSpPr>
        <p:grpSpPr>
          <a:xfrm>
            <a:off x="5783415" y="60963"/>
            <a:ext cx="5161621" cy="6737692"/>
            <a:chOff x="5783415" y="60963"/>
            <a:chExt cx="5161621" cy="6737692"/>
          </a:xfrm>
        </p:grpSpPr>
        <p:pic>
          <p:nvPicPr>
            <p:cNvPr id="14" name="Image 13">
              <a:extLst>
                <a:ext uri="{FF2B5EF4-FFF2-40B4-BE49-F238E27FC236}">
                  <a16:creationId xmlns:a16="http://schemas.microsoft.com/office/drawing/2014/main" id="{351A43FE-936B-4C67-845B-E8A23092FFF2}"/>
                </a:ext>
              </a:extLst>
            </p:cNvPr>
            <p:cNvPicPr>
              <a:picLocks noChangeAspect="1"/>
            </p:cNvPicPr>
            <p:nvPr/>
          </p:nvPicPr>
          <p:blipFill rotWithShape="1">
            <a:blip r:embed="rId2"/>
            <a:srcRect l="17864" t="19341"/>
            <a:stretch/>
          </p:blipFill>
          <p:spPr>
            <a:xfrm>
              <a:off x="6705875" y="4244355"/>
              <a:ext cx="4237529" cy="2554300"/>
            </a:xfrm>
            <a:prstGeom prst="rect">
              <a:avLst/>
            </a:prstGeom>
          </p:spPr>
        </p:pic>
        <p:pic>
          <p:nvPicPr>
            <p:cNvPr id="16" name="Image 15">
              <a:extLst>
                <a:ext uri="{FF2B5EF4-FFF2-40B4-BE49-F238E27FC236}">
                  <a16:creationId xmlns:a16="http://schemas.microsoft.com/office/drawing/2014/main" id="{F7CA35E8-1E31-420C-BDAB-C2BA8E108B6F}"/>
                </a:ext>
              </a:extLst>
            </p:cNvPr>
            <p:cNvPicPr>
              <a:picLocks noChangeAspect="1"/>
            </p:cNvPicPr>
            <p:nvPr/>
          </p:nvPicPr>
          <p:blipFill>
            <a:blip r:embed="rId3"/>
            <a:stretch>
              <a:fillRect/>
            </a:stretch>
          </p:blipFill>
          <p:spPr>
            <a:xfrm>
              <a:off x="5783415" y="60963"/>
              <a:ext cx="5161621" cy="4898571"/>
            </a:xfrm>
            <a:prstGeom prst="rect">
              <a:avLst/>
            </a:prstGeom>
          </p:spPr>
        </p:pic>
      </p:grpSp>
      <p:sp>
        <p:nvSpPr>
          <p:cNvPr id="17" name="Titre 1">
            <a:extLst>
              <a:ext uri="{FF2B5EF4-FFF2-40B4-BE49-F238E27FC236}">
                <a16:creationId xmlns:a16="http://schemas.microsoft.com/office/drawing/2014/main" id="{27FB02A3-4E38-4E61-A245-812D7A0D5040}"/>
              </a:ext>
            </a:extLst>
          </p:cNvPr>
          <p:cNvSpPr txBox="1">
            <a:spLocks/>
          </p:cNvSpPr>
          <p:nvPr/>
        </p:nvSpPr>
        <p:spPr>
          <a:xfrm>
            <a:off x="2508069" y="3100251"/>
            <a:ext cx="3492137" cy="161979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Rappel du</a:t>
            </a:r>
          </a:p>
          <a:p>
            <a:pPr algn="l"/>
            <a:r>
              <a:rPr lang="fr-FR" dirty="0"/>
              <a:t>M.F.T.</a:t>
            </a:r>
          </a:p>
        </p:txBody>
      </p:sp>
      <p:sp>
        <p:nvSpPr>
          <p:cNvPr id="20" name="ZoneTexte 19">
            <a:extLst>
              <a:ext uri="{FF2B5EF4-FFF2-40B4-BE49-F238E27FC236}">
                <a16:creationId xmlns:a16="http://schemas.microsoft.com/office/drawing/2014/main" id="{E76B2950-55F0-40FA-A15E-6980C3CADD8F}"/>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8" name="ZoneTexte 7">
            <a:extLst>
              <a:ext uri="{FF2B5EF4-FFF2-40B4-BE49-F238E27FC236}">
                <a16:creationId xmlns:a16="http://schemas.microsoft.com/office/drawing/2014/main" id="{41256136-10D6-4452-A898-BAAF822A3F2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9" name="Image 8">
            <a:extLst>
              <a:ext uri="{FF2B5EF4-FFF2-40B4-BE49-F238E27FC236}">
                <a16:creationId xmlns:a16="http://schemas.microsoft.com/office/drawing/2014/main" id="{9421FC51-F78F-4070-BE59-3CFE2F252589}"/>
              </a:ext>
            </a:extLst>
          </p:cNvPr>
          <p:cNvPicPr>
            <a:picLocks noChangeAspect="1"/>
          </p:cNvPicPr>
          <p:nvPr/>
        </p:nvPicPr>
        <p:blipFill rotWithShape="1">
          <a:blip r:embed="rId3"/>
          <a:srcRect t="20007"/>
          <a:stretch/>
        </p:blipFill>
        <p:spPr>
          <a:xfrm>
            <a:off x="2396762" y="41057"/>
            <a:ext cx="8940875" cy="6787596"/>
          </a:xfrm>
          <a:prstGeom prst="rect">
            <a:avLst/>
          </a:prstGeom>
        </p:spPr>
      </p:pic>
      <p:sp>
        <p:nvSpPr>
          <p:cNvPr id="10" name="ZoneTexte 9">
            <a:extLst>
              <a:ext uri="{FF2B5EF4-FFF2-40B4-BE49-F238E27FC236}">
                <a16:creationId xmlns:a16="http://schemas.microsoft.com/office/drawing/2014/main" id="{2E7D3419-2C86-4E9D-9E56-F3A79A6A33F2}"/>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6633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Effect transition="in" filter="fade">
                                      <p:cBhvr>
                                        <p:cTn id="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51314" y="1985553"/>
            <a:ext cx="9838519" cy="4101737"/>
          </a:xfrm>
        </p:spPr>
        <p:txBody>
          <a:bodyPr>
            <a:normAutofit/>
          </a:bodyPr>
          <a:lstStyle/>
          <a:p>
            <a:pPr algn="l"/>
            <a:r>
              <a:rPr lang="fr-FR" dirty="0"/>
              <a:t>Elle permet d'expliquer certains phénomènes qui se manifestent sous l'eau :</a:t>
            </a:r>
          </a:p>
          <a:p>
            <a:pPr marL="800100" lvl="1" indent="-342900" algn="l">
              <a:buFont typeface="Arial" panose="020B0604020202020204" pitchFamily="34" charset="0"/>
              <a:buChar char="•"/>
            </a:pPr>
            <a:r>
              <a:rPr lang="fr-FR" dirty="0"/>
              <a:t>L'absorption : les couleurs et la lumière s'atténuent,</a:t>
            </a:r>
          </a:p>
          <a:p>
            <a:pPr marL="800100" lvl="1" indent="-342900" algn="l">
              <a:buFont typeface="Arial" panose="020B0604020202020204" pitchFamily="34" charset="0"/>
              <a:buChar char="•"/>
            </a:pPr>
            <a:r>
              <a:rPr lang="fr-FR" dirty="0"/>
              <a:t>La réflexion,</a:t>
            </a:r>
          </a:p>
          <a:p>
            <a:pPr marL="800100" lvl="1" indent="-342900" algn="l">
              <a:buFont typeface="Arial" panose="020B0604020202020204" pitchFamily="34" charset="0"/>
              <a:buChar char="•"/>
            </a:pPr>
            <a:r>
              <a:rPr lang="fr-FR" dirty="0"/>
              <a:t>La réfraction : on voit plus gros, plus proche,</a:t>
            </a:r>
          </a:p>
          <a:p>
            <a:pPr marL="800100" lvl="1" indent="-342900" algn="l">
              <a:buFont typeface="Arial" panose="020B0604020202020204" pitchFamily="34" charset="0"/>
              <a:buChar char="•"/>
            </a:pPr>
            <a:r>
              <a:rPr lang="fr-FR" dirty="0"/>
              <a:t>le champ de vision est rétréci,</a:t>
            </a:r>
          </a:p>
          <a:p>
            <a:pPr marL="800100" lvl="1" indent="-342900" algn="l">
              <a:buFont typeface="Arial" panose="020B0604020202020204" pitchFamily="34" charset="0"/>
              <a:buChar char="•"/>
            </a:pPr>
            <a:r>
              <a:rPr lang="fr-FR" dirty="0"/>
              <a:t>La diffusion : la visibilité est réduite (eau trouble),</a:t>
            </a:r>
          </a:p>
        </p:txBody>
      </p:sp>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ZoneTexte 14">
            <a:extLst>
              <a:ext uri="{FF2B5EF4-FFF2-40B4-BE49-F238E27FC236}">
                <a16:creationId xmlns:a16="http://schemas.microsoft.com/office/drawing/2014/main" id="{2034ED2D-88E6-4190-BE53-2B18159AEF47}"/>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Objectifs</a:t>
            </a:r>
          </a:p>
        </p:txBody>
      </p:sp>
      <p:sp>
        <p:nvSpPr>
          <p:cNvPr id="18" name="ZoneTexte 17">
            <a:extLst>
              <a:ext uri="{FF2B5EF4-FFF2-40B4-BE49-F238E27FC236}">
                <a16:creationId xmlns:a16="http://schemas.microsoft.com/office/drawing/2014/main" id="{115B6B8F-397F-454A-9E07-70DB79FCDCD9}"/>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0807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8" y="1994263"/>
            <a:ext cx="7619410" cy="4093028"/>
          </a:xfrm>
        </p:spPr>
        <p:txBody>
          <a:bodyPr>
            <a:normAutofit/>
          </a:bodyPr>
          <a:lstStyle/>
          <a:p>
            <a:pPr algn="l"/>
            <a:r>
              <a:rPr lang="fr-FR" dirty="0"/>
              <a:t>Permet d'expliquer certains phénomènes sous l'eau :</a:t>
            </a:r>
            <a:r>
              <a:rPr lang="fr-FR" dirty="0">
                <a:effectLst/>
              </a:rPr>
              <a:t> </a:t>
            </a:r>
          </a:p>
          <a:p>
            <a:pPr algn="l"/>
            <a:r>
              <a:rPr lang="fr-FR" dirty="0">
                <a:effectLst/>
              </a:rPr>
              <a:t>- la luminosité et les couleurs diminuent très vite en fonction de la profondeur :</a:t>
            </a:r>
          </a:p>
          <a:p>
            <a:pPr marL="800100" lvl="1" indent="-342900" algn="l">
              <a:lnSpc>
                <a:spcPct val="100000"/>
              </a:lnSpc>
              <a:spcBef>
                <a:spcPts val="0"/>
              </a:spcBef>
              <a:buFont typeface="Arial" panose="020B0604020202020204" pitchFamily="34" charset="0"/>
              <a:buChar char="•"/>
            </a:pPr>
            <a:endParaRPr lang="fr-FR" sz="1800" dirty="0"/>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L’absorption</a:t>
            </a:r>
          </a:p>
        </p:txBody>
      </p:sp>
      <p:graphicFrame>
        <p:nvGraphicFramePr>
          <p:cNvPr id="3" name="Tableau 3">
            <a:extLst>
              <a:ext uri="{FF2B5EF4-FFF2-40B4-BE49-F238E27FC236}">
                <a16:creationId xmlns:a16="http://schemas.microsoft.com/office/drawing/2014/main" id="{1A7CC29A-9FB7-49BC-9926-42782540A4B1}"/>
              </a:ext>
            </a:extLst>
          </p:cNvPr>
          <p:cNvGraphicFramePr>
            <a:graphicFrameLocks noGrp="1"/>
          </p:cNvGraphicFramePr>
          <p:nvPr>
            <p:extLst>
              <p:ext uri="{D42A27DB-BD31-4B8C-83A1-F6EECF244321}">
                <p14:modId xmlns:p14="http://schemas.microsoft.com/office/powerpoint/2010/main" val="1662482189"/>
              </p:ext>
            </p:extLst>
          </p:nvPr>
        </p:nvGraphicFramePr>
        <p:xfrm>
          <a:off x="3999907" y="3161129"/>
          <a:ext cx="5337405" cy="3195221"/>
        </p:xfrm>
        <a:graphic>
          <a:graphicData uri="http://schemas.openxmlformats.org/drawingml/2006/table">
            <a:tbl>
              <a:tblPr firstRow="1" bandRow="1">
                <a:tableStyleId>{5C22544A-7EE6-4342-B048-85BDC9FD1C3A}</a:tableStyleId>
              </a:tblPr>
              <a:tblGrid>
                <a:gridCol w="1779135">
                  <a:extLst>
                    <a:ext uri="{9D8B030D-6E8A-4147-A177-3AD203B41FA5}">
                      <a16:colId xmlns:a16="http://schemas.microsoft.com/office/drawing/2014/main" val="3786704229"/>
                    </a:ext>
                  </a:extLst>
                </a:gridCol>
                <a:gridCol w="1779135">
                  <a:extLst>
                    <a:ext uri="{9D8B030D-6E8A-4147-A177-3AD203B41FA5}">
                      <a16:colId xmlns:a16="http://schemas.microsoft.com/office/drawing/2014/main" val="3247849224"/>
                    </a:ext>
                  </a:extLst>
                </a:gridCol>
                <a:gridCol w="1779135">
                  <a:extLst>
                    <a:ext uri="{9D8B030D-6E8A-4147-A177-3AD203B41FA5}">
                      <a16:colId xmlns:a16="http://schemas.microsoft.com/office/drawing/2014/main" val="1335540191"/>
                    </a:ext>
                  </a:extLst>
                </a:gridCol>
              </a:tblGrid>
              <a:tr h="573501">
                <a:tc>
                  <a:txBody>
                    <a:bodyPr/>
                    <a:lstStyle/>
                    <a:p>
                      <a:pPr algn="ctr"/>
                      <a:r>
                        <a:rPr lang="fr-FR" sz="1400" b="0" i="1" u="none" strike="noStrike" kern="1200" baseline="0" dirty="0">
                          <a:solidFill>
                            <a:schemeClr val="lt1"/>
                          </a:solidFill>
                          <a:latin typeface="+mn-lt"/>
                          <a:ea typeface="+mn-ea"/>
                          <a:cs typeface="+mn-cs"/>
                        </a:rPr>
                        <a:t>PROFONDEUR</a:t>
                      </a:r>
                      <a:endParaRPr lang="fr-FR" sz="1400" dirty="0"/>
                    </a:p>
                  </a:txBody>
                  <a:tcPr/>
                </a:tc>
                <a:tc>
                  <a:txBody>
                    <a:bodyPr/>
                    <a:lstStyle/>
                    <a:p>
                      <a:pPr algn="ctr"/>
                      <a:r>
                        <a:rPr lang="fr-FR" sz="1400" b="0" i="1" u="none" strike="noStrike" kern="1200" baseline="0" dirty="0">
                          <a:solidFill>
                            <a:schemeClr val="lt1"/>
                          </a:solidFill>
                          <a:latin typeface="+mn-lt"/>
                          <a:ea typeface="+mn-ea"/>
                          <a:cs typeface="+mn-cs"/>
                        </a:rPr>
                        <a:t>INTENSITE</a:t>
                      </a:r>
                    </a:p>
                    <a:p>
                      <a:pPr algn="ctr"/>
                      <a:r>
                        <a:rPr lang="fr-FR" sz="1400" b="0" i="1" u="none" strike="noStrike" kern="1200" baseline="0" dirty="0">
                          <a:solidFill>
                            <a:schemeClr val="lt1"/>
                          </a:solidFill>
                          <a:latin typeface="+mn-lt"/>
                          <a:ea typeface="+mn-ea"/>
                          <a:cs typeface="+mn-cs"/>
                        </a:rPr>
                        <a:t>LUMINEUSE</a:t>
                      </a:r>
                    </a:p>
                  </a:txBody>
                  <a:tcPr/>
                </a:tc>
                <a:tc>
                  <a:txBody>
                    <a:bodyPr/>
                    <a:lstStyle/>
                    <a:p>
                      <a:pPr algn="ctr"/>
                      <a:r>
                        <a:rPr lang="fr-FR" sz="1400" b="0" i="1" u="none" strike="noStrike" kern="1200" baseline="0" dirty="0">
                          <a:solidFill>
                            <a:schemeClr val="lt1"/>
                          </a:solidFill>
                          <a:latin typeface="+mn-lt"/>
                          <a:ea typeface="+mn-ea"/>
                          <a:cs typeface="+mn-cs"/>
                        </a:rPr>
                        <a:t>DISPARITION DES</a:t>
                      </a:r>
                    </a:p>
                    <a:p>
                      <a:pPr algn="ctr"/>
                      <a:r>
                        <a:rPr lang="fr-FR" sz="1400" b="0" i="1" u="none" strike="noStrike" kern="1200" baseline="0" dirty="0">
                          <a:solidFill>
                            <a:schemeClr val="lt1"/>
                          </a:solidFill>
                          <a:latin typeface="+mn-lt"/>
                          <a:ea typeface="+mn-ea"/>
                          <a:cs typeface="+mn-cs"/>
                        </a:rPr>
                        <a:t>COULEURS</a:t>
                      </a:r>
                      <a:endParaRPr lang="fr-FR" sz="1400" dirty="0"/>
                    </a:p>
                  </a:txBody>
                  <a:tcPr/>
                </a:tc>
                <a:extLst>
                  <a:ext uri="{0D108BD9-81ED-4DB2-BD59-A6C34878D82A}">
                    <a16:rowId xmlns:a16="http://schemas.microsoft.com/office/drawing/2014/main" val="2609178837"/>
                  </a:ext>
                </a:extLst>
              </a:tr>
              <a:tr h="327715">
                <a:tc>
                  <a:txBody>
                    <a:bodyPr/>
                    <a:lstStyle/>
                    <a:p>
                      <a:pPr algn="ctr"/>
                      <a:r>
                        <a:rPr lang="fr-FR" sz="1400" dirty="0"/>
                        <a:t>Surface</a:t>
                      </a:r>
                    </a:p>
                  </a:txBody>
                  <a:tcPr/>
                </a:tc>
                <a:tc>
                  <a:txBody>
                    <a:bodyPr/>
                    <a:lstStyle/>
                    <a:p>
                      <a:pPr algn="ctr"/>
                      <a:r>
                        <a:rPr lang="fr-FR" sz="1400" dirty="0"/>
                        <a:t>100%</a:t>
                      </a:r>
                    </a:p>
                  </a:txBody>
                  <a:tcPr/>
                </a:tc>
                <a:tc>
                  <a:txBody>
                    <a:bodyPr/>
                    <a:lstStyle/>
                    <a:p>
                      <a:pPr algn="ctr"/>
                      <a:endParaRPr lang="fr-FR" sz="1400" dirty="0"/>
                    </a:p>
                  </a:txBody>
                  <a:tcPr/>
                </a:tc>
                <a:extLst>
                  <a:ext uri="{0D108BD9-81ED-4DB2-BD59-A6C34878D82A}">
                    <a16:rowId xmlns:a16="http://schemas.microsoft.com/office/drawing/2014/main" val="602721298"/>
                  </a:ext>
                </a:extLst>
              </a:tr>
              <a:tr h="327715">
                <a:tc>
                  <a:txBody>
                    <a:bodyPr/>
                    <a:lstStyle/>
                    <a:p>
                      <a:pPr algn="ctr"/>
                      <a:r>
                        <a:rPr lang="fr-FR" sz="1400" dirty="0"/>
                        <a:t>1 m</a:t>
                      </a:r>
                    </a:p>
                  </a:txBody>
                  <a:tcPr/>
                </a:tc>
                <a:tc>
                  <a:txBody>
                    <a:bodyPr/>
                    <a:lstStyle/>
                    <a:p>
                      <a:pPr algn="ctr"/>
                      <a:r>
                        <a:rPr lang="fr-FR" sz="1400" dirty="0"/>
                        <a:t>50 %</a:t>
                      </a:r>
                    </a:p>
                  </a:txBody>
                  <a:tcPr/>
                </a:tc>
                <a:tc>
                  <a:txBody>
                    <a:bodyPr/>
                    <a:lstStyle/>
                    <a:p>
                      <a:pPr algn="ctr"/>
                      <a:r>
                        <a:rPr lang="fr-FR" sz="1400" dirty="0"/>
                        <a:t>Infrarouge</a:t>
                      </a:r>
                    </a:p>
                  </a:txBody>
                  <a:tcPr/>
                </a:tc>
                <a:extLst>
                  <a:ext uri="{0D108BD9-81ED-4DB2-BD59-A6C34878D82A}">
                    <a16:rowId xmlns:a16="http://schemas.microsoft.com/office/drawing/2014/main" val="342405162"/>
                  </a:ext>
                </a:extLst>
              </a:tr>
              <a:tr h="327715">
                <a:tc>
                  <a:txBody>
                    <a:bodyPr/>
                    <a:lstStyle/>
                    <a:p>
                      <a:pPr algn="ctr"/>
                      <a:r>
                        <a:rPr lang="fr-FR" sz="1400" dirty="0"/>
                        <a:t>5 m</a:t>
                      </a:r>
                    </a:p>
                  </a:txBody>
                  <a:tcPr/>
                </a:tc>
                <a:tc>
                  <a:txBody>
                    <a:bodyPr/>
                    <a:lstStyle/>
                    <a:p>
                      <a:pPr algn="ctr"/>
                      <a:r>
                        <a:rPr lang="fr-FR" sz="1400" dirty="0"/>
                        <a:t>25 %</a:t>
                      </a:r>
                    </a:p>
                  </a:txBody>
                  <a:tcPr/>
                </a:tc>
                <a:tc>
                  <a:txBody>
                    <a:bodyPr/>
                    <a:lstStyle/>
                    <a:p>
                      <a:pPr algn="ctr"/>
                      <a:r>
                        <a:rPr lang="fr-FR" sz="1400" dirty="0"/>
                        <a:t>Rouge</a:t>
                      </a:r>
                    </a:p>
                  </a:txBody>
                  <a:tcPr/>
                </a:tc>
                <a:extLst>
                  <a:ext uri="{0D108BD9-81ED-4DB2-BD59-A6C34878D82A}">
                    <a16:rowId xmlns:a16="http://schemas.microsoft.com/office/drawing/2014/main" val="3643682690"/>
                  </a:ext>
                </a:extLst>
              </a:tr>
              <a:tr h="327715">
                <a:tc>
                  <a:txBody>
                    <a:bodyPr/>
                    <a:lstStyle/>
                    <a:p>
                      <a:pPr algn="ctr"/>
                      <a:r>
                        <a:rPr lang="fr-FR" sz="1400" dirty="0"/>
                        <a:t>10 à 15 m</a:t>
                      </a:r>
                    </a:p>
                  </a:txBody>
                  <a:tcPr/>
                </a:tc>
                <a:tc>
                  <a:txBody>
                    <a:bodyPr/>
                    <a:lstStyle/>
                    <a:p>
                      <a:pPr algn="ctr"/>
                      <a:r>
                        <a:rPr lang="fr-FR" sz="1400" dirty="0"/>
                        <a:t>14 %</a:t>
                      </a:r>
                    </a:p>
                  </a:txBody>
                  <a:tcPr/>
                </a:tc>
                <a:tc>
                  <a:txBody>
                    <a:bodyPr/>
                    <a:lstStyle/>
                    <a:p>
                      <a:pPr algn="ctr"/>
                      <a:r>
                        <a:rPr lang="fr-FR" sz="1400" dirty="0"/>
                        <a:t>Violet et Orange</a:t>
                      </a:r>
                    </a:p>
                  </a:txBody>
                  <a:tcPr/>
                </a:tc>
                <a:extLst>
                  <a:ext uri="{0D108BD9-81ED-4DB2-BD59-A6C34878D82A}">
                    <a16:rowId xmlns:a16="http://schemas.microsoft.com/office/drawing/2014/main" val="3208463870"/>
                  </a:ext>
                </a:extLst>
              </a:tr>
              <a:tr h="327715">
                <a:tc>
                  <a:txBody>
                    <a:bodyPr/>
                    <a:lstStyle/>
                    <a:p>
                      <a:pPr algn="ctr"/>
                      <a:r>
                        <a:rPr lang="fr-FR" sz="1400" dirty="0"/>
                        <a:t>15 à 25 m</a:t>
                      </a:r>
                    </a:p>
                  </a:txBody>
                  <a:tcPr/>
                </a:tc>
                <a:tc>
                  <a:txBody>
                    <a:bodyPr/>
                    <a:lstStyle/>
                    <a:p>
                      <a:pPr algn="ctr"/>
                      <a:r>
                        <a:rPr lang="fr-FR" sz="1400" dirty="0"/>
                        <a:t>7 %</a:t>
                      </a:r>
                    </a:p>
                  </a:txBody>
                  <a:tcPr/>
                </a:tc>
                <a:tc>
                  <a:txBody>
                    <a:bodyPr/>
                    <a:lstStyle/>
                    <a:p>
                      <a:pPr algn="ctr"/>
                      <a:r>
                        <a:rPr lang="fr-FR" sz="1400" dirty="0"/>
                        <a:t>Jaune</a:t>
                      </a:r>
                    </a:p>
                  </a:txBody>
                  <a:tcPr/>
                </a:tc>
                <a:extLst>
                  <a:ext uri="{0D108BD9-81ED-4DB2-BD59-A6C34878D82A}">
                    <a16:rowId xmlns:a16="http://schemas.microsoft.com/office/drawing/2014/main" val="3672263687"/>
                  </a:ext>
                </a:extLst>
              </a:tr>
              <a:tr h="327715">
                <a:tc>
                  <a:txBody>
                    <a:bodyPr/>
                    <a:lstStyle/>
                    <a:p>
                      <a:pPr algn="ctr"/>
                      <a:r>
                        <a:rPr lang="fr-FR" sz="1400" dirty="0"/>
                        <a:t>25 à 60 m</a:t>
                      </a:r>
                    </a:p>
                  </a:txBody>
                  <a:tcPr/>
                </a:tc>
                <a:tc>
                  <a:txBody>
                    <a:bodyPr/>
                    <a:lstStyle/>
                    <a:p>
                      <a:pPr algn="ctr"/>
                      <a:r>
                        <a:rPr lang="fr-FR" sz="1400" dirty="0"/>
                        <a:t>2 %</a:t>
                      </a:r>
                    </a:p>
                  </a:txBody>
                  <a:tcPr/>
                </a:tc>
                <a:tc>
                  <a:txBody>
                    <a:bodyPr/>
                    <a:lstStyle/>
                    <a:p>
                      <a:pPr algn="ctr"/>
                      <a:r>
                        <a:rPr lang="fr-FR" sz="1400" dirty="0"/>
                        <a:t>Vert et Bleu</a:t>
                      </a:r>
                    </a:p>
                  </a:txBody>
                  <a:tcPr/>
                </a:tc>
                <a:extLst>
                  <a:ext uri="{0D108BD9-81ED-4DB2-BD59-A6C34878D82A}">
                    <a16:rowId xmlns:a16="http://schemas.microsoft.com/office/drawing/2014/main" val="3129059717"/>
                  </a:ext>
                </a:extLst>
              </a:tr>
              <a:tr h="327715">
                <a:tc>
                  <a:txBody>
                    <a:bodyPr/>
                    <a:lstStyle/>
                    <a:p>
                      <a:pPr algn="ctr"/>
                      <a:r>
                        <a:rPr lang="fr-FR" sz="1400" dirty="0"/>
                        <a:t>Vers 70 m</a:t>
                      </a:r>
                    </a:p>
                  </a:txBody>
                  <a:tcPr/>
                </a:tc>
                <a:tc>
                  <a:txBody>
                    <a:bodyPr/>
                    <a:lstStyle/>
                    <a:p>
                      <a:pPr algn="ctr"/>
                      <a:r>
                        <a:rPr lang="fr-FR" sz="1400" dirty="0"/>
                        <a:t>1 %</a:t>
                      </a:r>
                    </a:p>
                  </a:txBody>
                  <a:tcPr/>
                </a:tc>
                <a:tc>
                  <a:txBody>
                    <a:bodyPr/>
                    <a:lstStyle/>
                    <a:p>
                      <a:pPr algn="ctr"/>
                      <a:r>
                        <a:rPr lang="fr-FR" sz="1400" dirty="0"/>
                        <a:t>Monochrome</a:t>
                      </a:r>
                    </a:p>
                  </a:txBody>
                  <a:tcPr/>
                </a:tc>
                <a:extLst>
                  <a:ext uri="{0D108BD9-81ED-4DB2-BD59-A6C34878D82A}">
                    <a16:rowId xmlns:a16="http://schemas.microsoft.com/office/drawing/2014/main" val="3732262948"/>
                  </a:ext>
                </a:extLst>
              </a:tr>
              <a:tr h="327715">
                <a:tc>
                  <a:txBody>
                    <a:bodyPr/>
                    <a:lstStyle/>
                    <a:p>
                      <a:pPr algn="ctr"/>
                      <a:r>
                        <a:rPr lang="fr-FR" sz="1400" dirty="0"/>
                        <a:t>400 à 500 m</a:t>
                      </a:r>
                    </a:p>
                  </a:txBody>
                  <a:tcPr/>
                </a:tc>
                <a:tc gridSpan="2">
                  <a:txBody>
                    <a:bodyPr/>
                    <a:lstStyle/>
                    <a:p>
                      <a:pPr algn="ctr"/>
                      <a:r>
                        <a:rPr lang="fr-FR" sz="1400" dirty="0"/>
                        <a:t>Noir total</a:t>
                      </a:r>
                    </a:p>
                  </a:txBody>
                  <a:tcPr/>
                </a:tc>
                <a:tc hMerge="1">
                  <a:txBody>
                    <a:bodyPr/>
                    <a:lstStyle/>
                    <a:p>
                      <a:pPr algn="ctr"/>
                      <a:endParaRPr lang="fr-FR" dirty="0"/>
                    </a:p>
                  </a:txBody>
                  <a:tcPr/>
                </a:tc>
                <a:extLst>
                  <a:ext uri="{0D108BD9-81ED-4DB2-BD59-A6C34878D82A}">
                    <a16:rowId xmlns:a16="http://schemas.microsoft.com/office/drawing/2014/main" val="2666272370"/>
                  </a:ext>
                </a:extLst>
              </a:tr>
            </a:tbl>
          </a:graphicData>
        </a:graphic>
      </p:graphicFrame>
      <p:sp>
        <p:nvSpPr>
          <p:cNvPr id="15" name="ZoneTexte 14">
            <a:extLst>
              <a:ext uri="{FF2B5EF4-FFF2-40B4-BE49-F238E27FC236}">
                <a16:creationId xmlns:a16="http://schemas.microsoft.com/office/drawing/2014/main" id="{A692A614-B3EF-40AF-A556-E40736A2A838}"/>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18" name="Image 17">
            <a:extLst>
              <a:ext uri="{FF2B5EF4-FFF2-40B4-BE49-F238E27FC236}">
                <a16:creationId xmlns:a16="http://schemas.microsoft.com/office/drawing/2014/main" id="{19FAE573-BCE5-4A1F-9BCE-547110B04283}"/>
              </a:ext>
            </a:extLst>
          </p:cNvPr>
          <p:cNvPicPr>
            <a:picLocks noChangeAspect="1"/>
          </p:cNvPicPr>
          <p:nvPr/>
        </p:nvPicPr>
        <p:blipFill rotWithShape="1">
          <a:blip r:embed="rId2"/>
          <a:srcRect r="43779"/>
          <a:stretch/>
        </p:blipFill>
        <p:spPr>
          <a:xfrm>
            <a:off x="9957663" y="173223"/>
            <a:ext cx="2112993" cy="6328391"/>
          </a:xfrm>
          <a:prstGeom prst="rect">
            <a:avLst/>
          </a:prstGeom>
        </p:spPr>
      </p:pic>
    </p:spTree>
    <p:extLst>
      <p:ext uri="{BB962C8B-B14F-4D97-AF65-F5344CB8AC3E}">
        <p14:creationId xmlns:p14="http://schemas.microsoft.com/office/powerpoint/2010/main" val="414916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7" y="1994263"/>
            <a:ext cx="9579429" cy="4093028"/>
          </a:xfrm>
        </p:spPr>
        <p:txBody>
          <a:bodyPr>
            <a:normAutofit/>
          </a:bodyPr>
          <a:lstStyle/>
          <a:p>
            <a:pPr algn="l"/>
            <a:r>
              <a:rPr lang="fr-FR" dirty="0">
                <a:effectLst/>
              </a:rPr>
              <a:t>Il fait rapidement plus sombre. Donc, pour bien plonger :</a:t>
            </a:r>
          </a:p>
          <a:p>
            <a:pPr marL="800100" lvl="1" indent="-342900" algn="l">
              <a:buFont typeface="Arial" panose="020B0604020202020204" pitchFamily="34" charset="0"/>
              <a:buChar char="•"/>
            </a:pPr>
            <a:r>
              <a:rPr lang="fr-FR" dirty="0">
                <a:effectLst/>
              </a:rPr>
              <a:t> attention de ne pas se perdre,</a:t>
            </a:r>
          </a:p>
          <a:p>
            <a:pPr marL="800100" lvl="1" indent="-342900" algn="l">
              <a:buFont typeface="Arial" panose="020B0604020202020204" pitchFamily="34" charset="0"/>
              <a:buChar char="•"/>
            </a:pPr>
            <a:r>
              <a:rPr lang="fr-FR" dirty="0">
                <a:effectLst/>
              </a:rPr>
              <a:t> amener une source de lumière,</a:t>
            </a:r>
          </a:p>
          <a:p>
            <a:pPr marL="800100" lvl="1" indent="-342900" algn="l">
              <a:buFont typeface="Arial" panose="020B0604020202020204" pitchFamily="34" charset="0"/>
              <a:buChar char="•"/>
            </a:pPr>
            <a:r>
              <a:rPr lang="fr-FR" dirty="0">
                <a:effectLst/>
              </a:rPr>
              <a:t> prévoir, si besoin, des lampes </a:t>
            </a:r>
            <a:r>
              <a:rPr lang="fr-FR" dirty="0"/>
              <a:t>"</a:t>
            </a:r>
            <a:r>
              <a:rPr lang="fr-FR" dirty="0">
                <a:effectLst/>
              </a:rPr>
              <a:t>flash"</a:t>
            </a:r>
          </a:p>
          <a:p>
            <a:pPr marL="800100" lvl="1" indent="-342900" algn="l">
              <a:lnSpc>
                <a:spcPct val="100000"/>
              </a:lnSpc>
              <a:spcBef>
                <a:spcPts val="0"/>
              </a:spcBef>
              <a:buFont typeface="Arial" panose="020B0604020202020204" pitchFamily="34" charset="0"/>
              <a:buChar char="•"/>
            </a:pPr>
            <a:endParaRPr lang="fr-FR" sz="1800" dirty="0"/>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L’absorption</a:t>
            </a:r>
          </a:p>
        </p:txBody>
      </p:sp>
      <p:pic>
        <p:nvPicPr>
          <p:cNvPr id="54" name="Image 53">
            <a:extLst>
              <a:ext uri="{FF2B5EF4-FFF2-40B4-BE49-F238E27FC236}">
                <a16:creationId xmlns:a16="http://schemas.microsoft.com/office/drawing/2014/main" id="{3469ECEC-76EA-453E-BFD2-D3790B003634}"/>
              </a:ext>
            </a:extLst>
          </p:cNvPr>
          <p:cNvPicPr>
            <a:picLocks noChangeAspect="1"/>
          </p:cNvPicPr>
          <p:nvPr/>
        </p:nvPicPr>
        <p:blipFill rotWithShape="1">
          <a:blip r:embed="rId2"/>
          <a:srcRect l="8700"/>
          <a:stretch/>
        </p:blipFill>
        <p:spPr>
          <a:xfrm>
            <a:off x="7479018" y="3163454"/>
            <a:ext cx="4594354" cy="3074126"/>
          </a:xfrm>
          <a:prstGeom prst="rect">
            <a:avLst/>
          </a:prstGeom>
        </p:spPr>
      </p:pic>
      <p:sp>
        <p:nvSpPr>
          <p:cNvPr id="15" name="ZoneTexte 14">
            <a:extLst>
              <a:ext uri="{FF2B5EF4-FFF2-40B4-BE49-F238E27FC236}">
                <a16:creationId xmlns:a16="http://schemas.microsoft.com/office/drawing/2014/main" id="{0936313F-D6A4-4E90-9F75-521437FF0201}"/>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17" name="Image 16" descr="attention.jpg">
            <a:extLst>
              <a:ext uri="{FF2B5EF4-FFF2-40B4-BE49-F238E27FC236}">
                <a16:creationId xmlns:a16="http://schemas.microsoft.com/office/drawing/2014/main" id="{5B2E6812-6916-460A-959A-39484528C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375" y="819184"/>
            <a:ext cx="1370503" cy="12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54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7" y="1994262"/>
            <a:ext cx="5806473" cy="4460859"/>
          </a:xfrm>
        </p:spPr>
        <p:txBody>
          <a:bodyPr>
            <a:normAutofit/>
          </a:bodyPr>
          <a:lstStyle/>
          <a:p>
            <a:pPr algn="l"/>
            <a:r>
              <a:rPr lang="fr-FR" dirty="0">
                <a:effectLst/>
              </a:rPr>
              <a:t>Si un rayon lumineux rencontre une surface réfléchissante, il se réfléchit. </a:t>
            </a:r>
          </a:p>
          <a:p>
            <a:pPr algn="l"/>
            <a:r>
              <a:rPr lang="fr-FR" dirty="0">
                <a:effectLst/>
              </a:rPr>
              <a:t>C’est à dire qu'il change de direction selon une loi simple :</a:t>
            </a:r>
          </a:p>
          <a:p>
            <a:pPr marL="525463" indent="-342900" algn="l">
              <a:buFontTx/>
              <a:buChar char="-"/>
            </a:pPr>
            <a:r>
              <a:rPr lang="fr-FR" dirty="0">
                <a:effectLst/>
              </a:rPr>
              <a:t>l'angle d'incidence égale l'angle de réflexion. </a:t>
            </a:r>
          </a:p>
          <a:p>
            <a:pPr marL="525463" indent="-342900" algn="l">
              <a:buFontTx/>
              <a:buChar char="-"/>
            </a:pPr>
            <a:r>
              <a:rPr lang="fr-FR" dirty="0">
                <a:effectLst/>
              </a:rPr>
              <a:t>La surface de l'eau joue le rôle d'un miroir réfléchissant partiellement les rayons du soleil.</a:t>
            </a:r>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Réflexion</a:t>
            </a:r>
          </a:p>
        </p:txBody>
      </p:sp>
      <p:pic>
        <p:nvPicPr>
          <p:cNvPr id="3" name="Image 2">
            <a:extLst>
              <a:ext uri="{FF2B5EF4-FFF2-40B4-BE49-F238E27FC236}">
                <a16:creationId xmlns:a16="http://schemas.microsoft.com/office/drawing/2014/main" id="{EE8EC2AF-CC79-42C1-B2C5-47596E952B0C}"/>
              </a:ext>
            </a:extLst>
          </p:cNvPr>
          <p:cNvPicPr>
            <a:picLocks noChangeAspect="1"/>
          </p:cNvPicPr>
          <p:nvPr/>
        </p:nvPicPr>
        <p:blipFill>
          <a:blip r:embed="rId2"/>
          <a:stretch>
            <a:fillRect/>
          </a:stretch>
        </p:blipFill>
        <p:spPr>
          <a:xfrm>
            <a:off x="8140370" y="1853977"/>
            <a:ext cx="3996759" cy="3449777"/>
          </a:xfrm>
          <a:prstGeom prst="rect">
            <a:avLst/>
          </a:prstGeom>
        </p:spPr>
      </p:pic>
      <p:sp>
        <p:nvSpPr>
          <p:cNvPr id="15" name="ZoneTexte 14">
            <a:extLst>
              <a:ext uri="{FF2B5EF4-FFF2-40B4-BE49-F238E27FC236}">
                <a16:creationId xmlns:a16="http://schemas.microsoft.com/office/drawing/2014/main" id="{89C6E266-1814-40F6-8559-C1E36140C517}"/>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862365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7" y="1994263"/>
            <a:ext cx="9665632" cy="4093028"/>
          </a:xfrm>
        </p:spPr>
        <p:txBody>
          <a:bodyPr>
            <a:normAutofit fontScale="92500" lnSpcReduction="10000"/>
          </a:bodyPr>
          <a:lstStyle/>
          <a:p>
            <a:pPr algn="l"/>
            <a:r>
              <a:rPr lang="fr-FR" dirty="0">
                <a:effectLst/>
              </a:rPr>
              <a:t>Lorsqu'un rayon lumineux passe </a:t>
            </a:r>
            <a:r>
              <a:rPr lang="fr-FR" dirty="0"/>
              <a:t>de l'air dans </a:t>
            </a:r>
            <a:endParaRPr lang="fr-FR" dirty="0">
              <a:effectLst/>
            </a:endParaRPr>
          </a:p>
          <a:p>
            <a:pPr algn="l">
              <a:lnSpc>
                <a:spcPct val="120000"/>
              </a:lnSpc>
              <a:spcBef>
                <a:spcPts val="0"/>
              </a:spcBef>
            </a:pPr>
            <a:r>
              <a:rPr lang="fr-FR" dirty="0">
                <a:effectLst/>
              </a:rPr>
              <a:t>l'eau, il est légèrement dévié. Un DP ne voit pas </a:t>
            </a:r>
          </a:p>
          <a:p>
            <a:pPr algn="l">
              <a:lnSpc>
                <a:spcPct val="120000"/>
              </a:lnSpc>
              <a:spcBef>
                <a:spcPts val="0"/>
              </a:spcBef>
            </a:pPr>
            <a:r>
              <a:rPr lang="fr-FR" dirty="0">
                <a:effectLst/>
              </a:rPr>
              <a:t>réellement où se situe le plongeur sous l'eau.</a:t>
            </a:r>
          </a:p>
          <a:p>
            <a:pPr marL="342900" indent="-342900" algn="l">
              <a:buFont typeface="Arial" panose="020B0604020202020204" pitchFamily="34" charset="0"/>
              <a:buChar char="•"/>
            </a:pPr>
            <a:r>
              <a:rPr lang="fr-FR" dirty="0"/>
              <a:t>Le masque rapproche et grossit :</a:t>
            </a:r>
          </a:p>
          <a:p>
            <a:pPr lvl="1" algn="l"/>
            <a:r>
              <a:rPr lang="fr-FR" b="1" dirty="0"/>
              <a:t>Distance apparente = Distance réelle * 3/4</a:t>
            </a:r>
          </a:p>
          <a:p>
            <a:pPr lvl="1" algn="l"/>
            <a:r>
              <a:rPr lang="fr-FR" b="1" dirty="0"/>
              <a:t>Taille vue = Taille réelle * 4/3</a:t>
            </a:r>
          </a:p>
          <a:p>
            <a:pPr marL="342900" indent="-342900" algn="l">
              <a:buFont typeface="Arial" panose="020B0604020202020204" pitchFamily="34" charset="0"/>
              <a:buChar char="•"/>
            </a:pPr>
            <a:endParaRPr lang="fr-FR" dirty="0"/>
          </a:p>
          <a:p>
            <a:pPr marL="342900" indent="-342900" algn="l">
              <a:buFont typeface="Arial" panose="020B0604020202020204" pitchFamily="34" charset="0"/>
              <a:buChar char="•"/>
            </a:pPr>
            <a:r>
              <a:rPr lang="fr-FR" dirty="0"/>
              <a:t>En effet, les rayons lumineux, en passant </a:t>
            </a:r>
          </a:p>
          <a:p>
            <a:pPr marL="357188" algn="l">
              <a:lnSpc>
                <a:spcPct val="100000"/>
              </a:lnSpc>
              <a:spcBef>
                <a:spcPts val="0"/>
              </a:spcBef>
            </a:pPr>
            <a:r>
              <a:rPr lang="fr-FR" dirty="0"/>
              <a:t>à travers le masque, traversent une couche</a:t>
            </a:r>
          </a:p>
          <a:p>
            <a:pPr marL="357188" algn="l">
              <a:lnSpc>
                <a:spcPct val="100000"/>
              </a:lnSpc>
              <a:spcBef>
                <a:spcPts val="0"/>
              </a:spcBef>
            </a:pPr>
            <a:r>
              <a:rPr lang="fr-FR" dirty="0"/>
              <a:t>d'air : leur angles changent, ce qui donne </a:t>
            </a:r>
          </a:p>
          <a:p>
            <a:pPr marL="357188" algn="l">
              <a:lnSpc>
                <a:spcPct val="100000"/>
              </a:lnSpc>
              <a:spcBef>
                <a:spcPts val="0"/>
              </a:spcBef>
            </a:pPr>
            <a:r>
              <a:rPr lang="fr-FR" dirty="0"/>
              <a:t>l'effet de grossissement et de rapprochement.</a:t>
            </a:r>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Réfraction</a:t>
            </a:r>
          </a:p>
        </p:txBody>
      </p:sp>
      <p:pic>
        <p:nvPicPr>
          <p:cNvPr id="4" name="Image 3">
            <a:extLst>
              <a:ext uri="{FF2B5EF4-FFF2-40B4-BE49-F238E27FC236}">
                <a16:creationId xmlns:a16="http://schemas.microsoft.com/office/drawing/2014/main" id="{15236C2E-2FE5-4D31-995F-8BC6321069D9}"/>
              </a:ext>
            </a:extLst>
          </p:cNvPr>
          <p:cNvPicPr>
            <a:picLocks noChangeAspect="1"/>
          </p:cNvPicPr>
          <p:nvPr/>
        </p:nvPicPr>
        <p:blipFill rotWithShape="1">
          <a:blip r:embed="rId2"/>
          <a:srcRect l="4112"/>
          <a:stretch/>
        </p:blipFill>
        <p:spPr>
          <a:xfrm>
            <a:off x="8022632" y="1053738"/>
            <a:ext cx="4037858" cy="2572167"/>
          </a:xfrm>
          <a:prstGeom prst="rect">
            <a:avLst/>
          </a:prstGeom>
        </p:spPr>
      </p:pic>
      <p:sp>
        <p:nvSpPr>
          <p:cNvPr id="15" name="ZoneTexte 14">
            <a:extLst>
              <a:ext uri="{FF2B5EF4-FFF2-40B4-BE49-F238E27FC236}">
                <a16:creationId xmlns:a16="http://schemas.microsoft.com/office/drawing/2014/main" id="{E30259E1-F55A-4CCB-94CB-117844838983}"/>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17" name="Image 16">
            <a:extLst>
              <a:ext uri="{FF2B5EF4-FFF2-40B4-BE49-F238E27FC236}">
                <a16:creationId xmlns:a16="http://schemas.microsoft.com/office/drawing/2014/main" id="{224CBC2B-66BF-4805-877A-23B160C1C6EF}"/>
              </a:ext>
            </a:extLst>
          </p:cNvPr>
          <p:cNvPicPr>
            <a:picLocks noChangeAspect="1"/>
          </p:cNvPicPr>
          <p:nvPr/>
        </p:nvPicPr>
        <p:blipFill>
          <a:blip r:embed="rId3"/>
          <a:stretch>
            <a:fillRect/>
          </a:stretch>
        </p:blipFill>
        <p:spPr>
          <a:xfrm>
            <a:off x="8545645" y="4272673"/>
            <a:ext cx="3514845" cy="1949605"/>
          </a:xfrm>
          <a:prstGeom prst="rect">
            <a:avLst/>
          </a:prstGeom>
        </p:spPr>
      </p:pic>
    </p:spTree>
    <p:extLst>
      <p:ext uri="{BB962C8B-B14F-4D97-AF65-F5344CB8AC3E}">
        <p14:creationId xmlns:p14="http://schemas.microsoft.com/office/powerpoint/2010/main" val="297404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7" y="1994263"/>
            <a:ext cx="9779640" cy="4093028"/>
          </a:xfrm>
        </p:spPr>
        <p:txBody>
          <a:bodyPr>
            <a:normAutofit/>
          </a:bodyPr>
          <a:lstStyle/>
          <a:p>
            <a:pPr marL="342900" indent="-342900" algn="l">
              <a:buFont typeface="Arial" panose="020B0604020202020204" pitchFamily="34" charset="0"/>
              <a:buChar char="•"/>
            </a:pPr>
            <a:r>
              <a:rPr lang="fr-FR" dirty="0"/>
              <a:t>Lorsque des particules (plancton, sable, limon, algues, etc..) sont en suspension dans l'eau, la visibilité est encore plus réduite, voire nulle.  C’est le cas dans nos lacs dans nos régions.</a:t>
            </a:r>
          </a:p>
          <a:p>
            <a:pPr marL="342900" indent="-342900" algn="l">
              <a:buFont typeface="Arial" panose="020B0604020202020204" pitchFamily="34" charset="0"/>
              <a:buChar char="•"/>
            </a:pPr>
            <a:r>
              <a:rPr lang="fr-FR" dirty="0"/>
              <a:t>Attention, le halo d’un phare de plongée ne facilitera pas la visibilité car sa lumière se réfléchira sur les particules et va diffuser comme celle des phares d'une automobile dans le brouillard.</a:t>
            </a:r>
          </a:p>
          <a:p>
            <a:pPr marL="342900" indent="-342900" algn="l">
              <a:buFont typeface="Arial" panose="020B0604020202020204" pitchFamily="34" charset="0"/>
              <a:buChar char="•"/>
            </a:pPr>
            <a:r>
              <a:rPr lang="fr-FR" dirty="0"/>
              <a:t>Pour éviter ces inconvénients, on préférera plonger en eau claire, en veillant à palmer sans remuer le fond.</a:t>
            </a:r>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Diffusion</a:t>
            </a:r>
          </a:p>
        </p:txBody>
      </p:sp>
      <p:pic>
        <p:nvPicPr>
          <p:cNvPr id="15" name="Image 14" descr="attention.jpg">
            <a:extLst>
              <a:ext uri="{FF2B5EF4-FFF2-40B4-BE49-F238E27FC236}">
                <a16:creationId xmlns:a16="http://schemas.microsoft.com/office/drawing/2014/main" id="{06E1B15A-9ADD-4284-B6DB-B29172EBA0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375" y="556639"/>
            <a:ext cx="1370503" cy="12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2FACABE1-21A9-41DF-866B-8663929C1416}"/>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6985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Optique</a:t>
            </a:r>
          </a:p>
        </p:txBody>
      </p:sp>
      <p:sp>
        <p:nvSpPr>
          <p:cNvPr id="16" name="ZoneTexte 15">
            <a:extLst>
              <a:ext uri="{FF2B5EF4-FFF2-40B4-BE49-F238E27FC236}">
                <a16:creationId xmlns:a16="http://schemas.microsoft.com/office/drawing/2014/main" id="{09335D57-E830-4568-9D04-4B4D345A24AB}"/>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bg1"/>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9" name="Sous-titre 2">
            <a:extLst>
              <a:ext uri="{FF2B5EF4-FFF2-40B4-BE49-F238E27FC236}">
                <a16:creationId xmlns:a16="http://schemas.microsoft.com/office/drawing/2014/main" id="{6A83BC7B-F1DC-4D55-91C2-1EAF4CBDCC1A}"/>
              </a:ext>
            </a:extLst>
          </p:cNvPr>
          <p:cNvSpPr>
            <a:spLocks noGrp="1"/>
          </p:cNvSpPr>
          <p:nvPr>
            <p:ph type="subTitle" idx="1"/>
          </p:nvPr>
        </p:nvSpPr>
        <p:spPr>
          <a:xfrm>
            <a:off x="2333897" y="1994263"/>
            <a:ext cx="9779640" cy="4433697"/>
          </a:xfrm>
        </p:spPr>
        <p:txBody>
          <a:bodyPr>
            <a:normAutofit/>
          </a:bodyPr>
          <a:lstStyle/>
          <a:p>
            <a:pPr marL="342900" indent="-342900" algn="l">
              <a:buFont typeface="Arial" panose="020B0604020202020204" pitchFamily="34" charset="0"/>
              <a:buChar char="•"/>
            </a:pPr>
            <a:r>
              <a:rPr lang="fr-FR" dirty="0"/>
              <a:t>Le phénomène de réfraction et l'effet d'</a:t>
            </a:r>
            <a:r>
              <a:rPr lang="fr-FR" dirty="0">
                <a:effectLst/>
              </a:rPr>
              <a:t>œ</a:t>
            </a:r>
            <a:r>
              <a:rPr lang="fr-FR" dirty="0"/>
              <a:t>illère dus au masque contribuent à rétrécir de façon sensible le champ visuel du plongeur. D'où le risque accru de s'approcher de certains dangers (rochers, animaux, etc..) ou de perdre ses coéquipiers.</a:t>
            </a:r>
          </a:p>
          <a:p>
            <a:pPr marL="342900" indent="-342900" algn="l">
              <a:buFont typeface="Arial" panose="020B0604020202020204" pitchFamily="34" charset="0"/>
              <a:buChar char="•"/>
            </a:pPr>
            <a:r>
              <a:rPr lang="fr-FR" dirty="0"/>
              <a:t>Il faut compenser cet inconvénient par une attention accrue, des mouvements appropriés de la tête et le choix d'un masque à grand champ visuel avec la vitre le plus près possible des yeux.</a:t>
            </a:r>
          </a:p>
          <a:p>
            <a:pPr marL="342900" indent="-342900" algn="l">
              <a:buFont typeface="Arial" panose="020B0604020202020204" pitchFamily="34" charset="0"/>
              <a:buChar char="•"/>
            </a:pPr>
            <a:r>
              <a:rPr lang="fr-FR" dirty="0"/>
              <a:t>C'est pourquoi en tant que GP, il faut prendre l'habitude de :</a:t>
            </a:r>
          </a:p>
          <a:p>
            <a:pPr marL="800100" lvl="1" indent="-342900" algn="l">
              <a:buFont typeface="Arial" panose="020B0604020202020204" pitchFamily="34" charset="0"/>
              <a:buChar char="•"/>
            </a:pPr>
            <a:r>
              <a:rPr lang="fr-FR" dirty="0"/>
              <a:t>Balayer du regard les alentours afin de voir son binôme et observer un maximum de choses.</a:t>
            </a:r>
          </a:p>
          <a:p>
            <a:pPr marL="800100" lvl="1" indent="-342900" algn="l">
              <a:buFont typeface="Arial" panose="020B0604020202020204" pitchFamily="34" charset="0"/>
              <a:buChar char="•"/>
            </a:pPr>
            <a:r>
              <a:rPr lang="fr-FR" dirty="0"/>
              <a:t>Faire les signes bien en face des autres plongeurs.</a:t>
            </a:r>
          </a:p>
          <a:p>
            <a:pPr marL="800100" lvl="1" indent="-342900" algn="l">
              <a:buFont typeface="Arial" panose="020B0604020202020204" pitchFamily="34" charset="0"/>
              <a:buChar char="•"/>
            </a:pPr>
            <a:r>
              <a:rPr lang="fr-FR" dirty="0"/>
              <a:t>Faire des tours d'horizon (360°), au fond, à 3 mètres, comme en surface.</a:t>
            </a:r>
          </a:p>
        </p:txBody>
      </p:sp>
      <p:sp>
        <p:nvSpPr>
          <p:cNvPr id="20" name="ZoneTexte 19">
            <a:extLst>
              <a:ext uri="{FF2B5EF4-FFF2-40B4-BE49-F238E27FC236}">
                <a16:creationId xmlns:a16="http://schemas.microsoft.com/office/drawing/2014/main" id="{EE4B8F22-AD9F-480C-BBBB-8D1D424D55A0}"/>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Rétrécissement champ de vision</a:t>
            </a:r>
          </a:p>
        </p:txBody>
      </p:sp>
      <p:pic>
        <p:nvPicPr>
          <p:cNvPr id="15" name="Image 14" descr="attention.jpg">
            <a:extLst>
              <a:ext uri="{FF2B5EF4-FFF2-40B4-BE49-F238E27FC236}">
                <a16:creationId xmlns:a16="http://schemas.microsoft.com/office/drawing/2014/main" id="{E2E4E992-60F7-4082-8C68-D9AC14DE8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375" y="556639"/>
            <a:ext cx="1370503" cy="12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1105DB31-0B36-49B5-8934-EE4A990888DC}"/>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4692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9C805350-677A-4BA1-9856-E4C98BFFCC01}"/>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1" name="Espace réservé du numéro de diapositive 5">
            <a:extLst>
              <a:ext uri="{FF2B5EF4-FFF2-40B4-BE49-F238E27FC236}">
                <a16:creationId xmlns:a16="http://schemas.microsoft.com/office/drawing/2014/main" id="{1E84FB0C-B434-472B-B17B-7B12012A93FF}"/>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2" name="Espace réservé de la date 3">
            <a:extLst>
              <a:ext uri="{FF2B5EF4-FFF2-40B4-BE49-F238E27FC236}">
                <a16:creationId xmlns:a16="http://schemas.microsoft.com/office/drawing/2014/main" id="{5E63CDFB-DEB6-4C39-9293-5750117B347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Titre 1">
            <a:extLst>
              <a:ext uri="{FF2B5EF4-FFF2-40B4-BE49-F238E27FC236}">
                <a16:creationId xmlns:a16="http://schemas.microsoft.com/office/drawing/2014/main" id="{1B35C1D0-F0A4-48A9-8BBA-22410C694859}"/>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4" name="ZoneTexte 13">
            <a:extLst>
              <a:ext uri="{FF2B5EF4-FFF2-40B4-BE49-F238E27FC236}">
                <a16:creationId xmlns:a16="http://schemas.microsoft.com/office/drawing/2014/main" id="{51FD766C-EE32-41FC-913A-F944A1C558CE}"/>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91AF4B99-14FB-4130-B5DD-AD41265DE960}"/>
              </a:ext>
            </a:extLst>
          </p:cNvPr>
          <p:cNvSpPr txBox="1">
            <a:spLocks/>
          </p:cNvSpPr>
          <p:nvPr/>
        </p:nvSpPr>
        <p:spPr>
          <a:xfrm>
            <a:off x="2352003" y="1985210"/>
            <a:ext cx="9846883" cy="4093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b="0" i="0" u="none" strike="noStrike" baseline="0" dirty="0"/>
              <a:t>• Description et conséquences pour le plongeur des différences des </a:t>
            </a:r>
            <a:r>
              <a:rPr lang="fr-FR" sz="2400" b="0" i="0" u="none" strike="noStrike" baseline="0" dirty="0">
                <a:solidFill>
                  <a:srgbClr val="FF0000"/>
                </a:solidFill>
              </a:rPr>
              <a:t>vitesses de propagation</a:t>
            </a:r>
            <a:r>
              <a:rPr lang="fr-FR" sz="2400" b="0" i="0" u="none" strike="noStrike" baseline="0" dirty="0"/>
              <a:t> du son dans l’air et dans l’eau.</a:t>
            </a:r>
          </a:p>
          <a:p>
            <a:pPr algn="l"/>
            <a:r>
              <a:rPr lang="fr-FR" sz="2400" b="0" i="0" u="none" strike="noStrike" baseline="0" dirty="0"/>
              <a:t>• Les explications peuvent être illustrées par des calculs simples.</a:t>
            </a:r>
            <a:endParaRPr lang="fr-FR" dirty="0"/>
          </a:p>
        </p:txBody>
      </p:sp>
      <p:sp>
        <p:nvSpPr>
          <p:cNvPr id="18" name="ZoneTexte 17">
            <a:extLst>
              <a:ext uri="{FF2B5EF4-FFF2-40B4-BE49-F238E27FC236}">
                <a16:creationId xmlns:a16="http://schemas.microsoft.com/office/drawing/2014/main" id="{AA2F71B4-B9A6-490A-903C-341FBB2892C9}"/>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pic>
        <p:nvPicPr>
          <p:cNvPr id="3" name="Image 2">
            <a:extLst>
              <a:ext uri="{FF2B5EF4-FFF2-40B4-BE49-F238E27FC236}">
                <a16:creationId xmlns:a16="http://schemas.microsoft.com/office/drawing/2014/main" id="{8D75A8C4-7423-4350-8A95-D038937B4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14911" y="11059"/>
            <a:ext cx="3672733" cy="1895974"/>
          </a:xfrm>
          <a:prstGeom prst="rect">
            <a:avLst/>
          </a:prstGeom>
        </p:spPr>
      </p:pic>
      <p:sp>
        <p:nvSpPr>
          <p:cNvPr id="16" name="ZoneTexte 15">
            <a:extLst>
              <a:ext uri="{FF2B5EF4-FFF2-40B4-BE49-F238E27FC236}">
                <a16:creationId xmlns:a16="http://schemas.microsoft.com/office/drawing/2014/main" id="{2CA630A7-3ABD-4143-91E8-10F48F490405}"/>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26121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6A00125F-9673-4226-B7C2-048EB84E6F7F}"/>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2" name="Espace réservé du numéro de diapositive 5">
            <a:extLst>
              <a:ext uri="{FF2B5EF4-FFF2-40B4-BE49-F238E27FC236}">
                <a16:creationId xmlns:a16="http://schemas.microsoft.com/office/drawing/2014/main" id="{EEB5CAD6-7EAF-44D9-BAE7-931495721F38}"/>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3" name="Espace réservé de la date 3">
            <a:extLst>
              <a:ext uri="{FF2B5EF4-FFF2-40B4-BE49-F238E27FC236}">
                <a16:creationId xmlns:a16="http://schemas.microsoft.com/office/drawing/2014/main" id="{872D2ECD-AC52-423B-8534-3BF27A4D1DB1}"/>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6" name="Titre 1">
            <a:extLst>
              <a:ext uri="{FF2B5EF4-FFF2-40B4-BE49-F238E27FC236}">
                <a16:creationId xmlns:a16="http://schemas.microsoft.com/office/drawing/2014/main" id="{D5E1FF02-148F-424D-AA33-8C4195579D15}"/>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9" name="ZoneTexte 18">
            <a:extLst>
              <a:ext uri="{FF2B5EF4-FFF2-40B4-BE49-F238E27FC236}">
                <a16:creationId xmlns:a16="http://schemas.microsoft.com/office/drawing/2014/main" id="{B63F2DB8-DA34-4312-A457-4172261B6502}"/>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2566059F-C040-4E91-A4F4-EDE934067338}"/>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74609A9A-DEDE-4B6E-847B-1DB1310C3F0B}"/>
              </a:ext>
            </a:extLst>
          </p:cNvPr>
          <p:cNvSpPr>
            <a:spLocks noGrp="1"/>
          </p:cNvSpPr>
          <p:nvPr>
            <p:ph type="subTitle" idx="1"/>
          </p:nvPr>
        </p:nvSpPr>
        <p:spPr>
          <a:xfrm>
            <a:off x="2351314" y="1985553"/>
            <a:ext cx="9838519" cy="4101737"/>
          </a:xfrm>
        </p:spPr>
        <p:txBody>
          <a:bodyPr>
            <a:normAutofit/>
          </a:bodyPr>
          <a:lstStyle/>
          <a:p>
            <a:pPr marL="342900" indent="-342900" algn="l">
              <a:buFont typeface="Arial" panose="020B0604020202020204" pitchFamily="34" charset="0"/>
              <a:buChar char="•"/>
            </a:pPr>
            <a:r>
              <a:rPr lang="fr-FR" dirty="0">
                <a:effectLst/>
                <a:ea typeface="Times New Roman" panose="02020603050405020304" pitchFamily="18" charset="0"/>
              </a:rPr>
              <a:t>Le son est une vibration sonore propagée dans un milieu solide, liquide ou gazeux. </a:t>
            </a:r>
            <a:r>
              <a:rPr lang="fr-FR" dirty="0"/>
              <a:t>La vitesse du son varie et se propage plus rapidement dans un solide que dans les milieux liquides ou gazeux. </a:t>
            </a:r>
          </a:p>
          <a:p>
            <a:pPr marL="342900" indent="-342900" algn="l">
              <a:buFont typeface="Arial" panose="020B0604020202020204" pitchFamily="34" charset="0"/>
              <a:buChar char="•"/>
            </a:pPr>
            <a:endParaRPr lang="fr-FR" dirty="0"/>
          </a:p>
        </p:txBody>
      </p:sp>
      <p:sp>
        <p:nvSpPr>
          <p:cNvPr id="17" name="ZoneTexte 16">
            <a:extLst>
              <a:ext uri="{FF2B5EF4-FFF2-40B4-BE49-F238E27FC236}">
                <a16:creationId xmlns:a16="http://schemas.microsoft.com/office/drawing/2014/main" id="{2B8160EE-3E8C-4ABC-8147-19603184F9C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Principe</a:t>
            </a:r>
          </a:p>
        </p:txBody>
      </p:sp>
      <p:sp>
        <p:nvSpPr>
          <p:cNvPr id="18" name="ZoneTexte 17">
            <a:extLst>
              <a:ext uri="{FF2B5EF4-FFF2-40B4-BE49-F238E27FC236}">
                <a16:creationId xmlns:a16="http://schemas.microsoft.com/office/drawing/2014/main" id="{1114EF0B-DA23-46F8-8078-A8C2296CFD9A}"/>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20" name="Image 19">
            <a:extLst>
              <a:ext uri="{FF2B5EF4-FFF2-40B4-BE49-F238E27FC236}">
                <a16:creationId xmlns:a16="http://schemas.microsoft.com/office/drawing/2014/main" id="{2F1E85A8-80DA-4DA7-93A8-483BDFE12072}"/>
              </a:ext>
            </a:extLst>
          </p:cNvPr>
          <p:cNvPicPr>
            <a:picLocks noChangeAspect="1"/>
          </p:cNvPicPr>
          <p:nvPr/>
        </p:nvPicPr>
        <p:blipFill rotWithShape="1">
          <a:blip r:embed="rId2">
            <a:extLst>
              <a:ext uri="{28A0092B-C50C-407E-A947-70E740481C1C}">
                <a14:useLocalDpi xmlns:a14="http://schemas.microsoft.com/office/drawing/2010/main" val="0"/>
              </a:ext>
            </a:extLst>
          </a:blip>
          <a:srcRect t="11347"/>
          <a:stretch/>
        </p:blipFill>
        <p:spPr>
          <a:xfrm>
            <a:off x="5274778" y="3429000"/>
            <a:ext cx="3991590" cy="2359116"/>
          </a:xfrm>
          <a:prstGeom prst="rect">
            <a:avLst/>
          </a:prstGeom>
        </p:spPr>
      </p:pic>
    </p:spTree>
    <p:extLst>
      <p:ext uri="{BB962C8B-B14F-4D97-AF65-F5344CB8AC3E}">
        <p14:creationId xmlns:p14="http://schemas.microsoft.com/office/powerpoint/2010/main" val="76992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6A00125F-9673-4226-B7C2-048EB84E6F7F}"/>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2" name="Espace réservé du numéro de diapositive 5">
            <a:extLst>
              <a:ext uri="{FF2B5EF4-FFF2-40B4-BE49-F238E27FC236}">
                <a16:creationId xmlns:a16="http://schemas.microsoft.com/office/drawing/2014/main" id="{EEB5CAD6-7EAF-44D9-BAE7-931495721F38}"/>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3" name="Espace réservé de la date 3">
            <a:extLst>
              <a:ext uri="{FF2B5EF4-FFF2-40B4-BE49-F238E27FC236}">
                <a16:creationId xmlns:a16="http://schemas.microsoft.com/office/drawing/2014/main" id="{872D2ECD-AC52-423B-8534-3BF27A4D1DB1}"/>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6" name="Titre 1">
            <a:extLst>
              <a:ext uri="{FF2B5EF4-FFF2-40B4-BE49-F238E27FC236}">
                <a16:creationId xmlns:a16="http://schemas.microsoft.com/office/drawing/2014/main" id="{D5E1FF02-148F-424D-AA33-8C4195579D15}"/>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9" name="ZoneTexte 18">
            <a:extLst>
              <a:ext uri="{FF2B5EF4-FFF2-40B4-BE49-F238E27FC236}">
                <a16:creationId xmlns:a16="http://schemas.microsoft.com/office/drawing/2014/main" id="{B63F2DB8-DA34-4312-A457-4172261B6502}"/>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2566059F-C040-4E91-A4F4-EDE934067338}"/>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74609A9A-DEDE-4B6E-847B-1DB1310C3F0B}"/>
              </a:ext>
            </a:extLst>
          </p:cNvPr>
          <p:cNvSpPr>
            <a:spLocks noGrp="1"/>
          </p:cNvSpPr>
          <p:nvPr>
            <p:ph type="subTitle" idx="1"/>
          </p:nvPr>
        </p:nvSpPr>
        <p:spPr>
          <a:xfrm>
            <a:off x="2351314" y="1985553"/>
            <a:ext cx="9838519" cy="4568689"/>
          </a:xfrm>
        </p:spPr>
        <p:txBody>
          <a:bodyPr>
            <a:noAutofit/>
          </a:bodyPr>
          <a:lstStyle/>
          <a:p>
            <a:pPr marL="342900" indent="-342900" algn="l">
              <a:buFont typeface="Arial" panose="020B0604020202020204" pitchFamily="34" charset="0"/>
              <a:buChar char="•"/>
            </a:pPr>
            <a:r>
              <a:rPr lang="fr-FR" sz="2000" b="1" dirty="0"/>
              <a:t>Audibilité : </a:t>
            </a:r>
            <a:r>
              <a:rPr lang="fr-FR" sz="2000" dirty="0"/>
              <a:t>Sous l’eau, on entend très bien car les ondes sonores se déplacent environ 4,5 fois plus vite dans l'eau que dans l'air. </a:t>
            </a:r>
          </a:p>
          <a:p>
            <a:pPr marL="361950" algn="l"/>
            <a:r>
              <a:rPr lang="fr-FR" sz="2000" dirty="0"/>
              <a:t>C'est le passage dans l'eau d'un son émis dans l'air qui est quasiment inexistant.</a:t>
            </a:r>
          </a:p>
          <a:p>
            <a:pPr marL="342900" indent="-342900" algn="l">
              <a:buFont typeface="Arial" panose="020B0604020202020204" pitchFamily="34" charset="0"/>
              <a:buChar char="•"/>
            </a:pPr>
            <a:r>
              <a:rPr lang="fr-FR" sz="2000" b="1" dirty="0"/>
              <a:t>Direction  : </a:t>
            </a:r>
            <a:r>
              <a:rPr lang="fr-FR" sz="2000" dirty="0"/>
              <a:t>L'origine de la source sonore est difficilement identifiable. On a l'impression que le son provient de toutes les directions en même temps.</a:t>
            </a:r>
          </a:p>
          <a:p>
            <a:pPr marL="361950" algn="l"/>
            <a:r>
              <a:rPr lang="fr-FR" sz="2000" dirty="0"/>
              <a:t>C'est pour cela qu'il est difficile de repérer la provenance d'un son sous l'eau car sa vitesse est tellement élevée qu’elle arrive en même temps aux deux oreilles, d'où rupture de la stéréophonie. Sur Terre, c'est en fait ce léger décalage entre la perception de chaque oreille (la stéréophonie) qui permet de situer sa provenance dans l’espace.</a:t>
            </a:r>
          </a:p>
          <a:p>
            <a:pPr marL="361950" algn="l"/>
            <a:r>
              <a:rPr lang="fr-FR" sz="2000" dirty="0"/>
              <a:t>De plus, sous l'eau, la boite crânienne transmet les sons à l'oreille, ce qui perturbe en plus le mécanisme de reconnaissance de la provenance d'un son.</a:t>
            </a:r>
          </a:p>
        </p:txBody>
      </p:sp>
      <p:sp>
        <p:nvSpPr>
          <p:cNvPr id="17" name="ZoneTexte 16">
            <a:extLst>
              <a:ext uri="{FF2B5EF4-FFF2-40B4-BE49-F238E27FC236}">
                <a16:creationId xmlns:a16="http://schemas.microsoft.com/office/drawing/2014/main" id="{2B8160EE-3E8C-4ABC-8147-19603184F9C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Principe</a:t>
            </a:r>
          </a:p>
        </p:txBody>
      </p:sp>
      <p:sp>
        <p:nvSpPr>
          <p:cNvPr id="18" name="ZoneTexte 17">
            <a:extLst>
              <a:ext uri="{FF2B5EF4-FFF2-40B4-BE49-F238E27FC236}">
                <a16:creationId xmlns:a16="http://schemas.microsoft.com/office/drawing/2014/main" id="{E0F74312-67CB-4071-8A66-C3B3DC6AD44B}"/>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43762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9DCDCEA-E47E-4AAF-B4BF-94DEFB911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73480" y="4003267"/>
            <a:ext cx="2652855" cy="1908000"/>
          </a:xfrm>
          <a:prstGeom prst="rect">
            <a:avLst/>
          </a:prstGeom>
        </p:spPr>
      </p:pic>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3"/>
            <a:ext cx="9858103" cy="4093028"/>
          </a:xfrm>
        </p:spPr>
        <p:txBody>
          <a:bodyPr>
            <a:normAutofit/>
          </a:bodyPr>
          <a:lstStyle/>
          <a:p>
            <a:pPr algn="l">
              <a:lnSpc>
                <a:spcPct val="100000"/>
              </a:lnSpc>
              <a:spcBef>
                <a:spcPts val="0"/>
              </a:spcBef>
            </a:pPr>
            <a:r>
              <a:rPr lang="fr-FR" dirty="0"/>
              <a:t>• Notions de </a:t>
            </a:r>
            <a:r>
              <a:rPr lang="fr-FR" dirty="0">
                <a:solidFill>
                  <a:srgbClr val="FF0000"/>
                </a:solidFill>
              </a:rPr>
              <a:t>densité</a:t>
            </a:r>
            <a:r>
              <a:rPr lang="fr-FR" dirty="0"/>
              <a:t> et de </a:t>
            </a:r>
            <a:r>
              <a:rPr lang="fr-FR" dirty="0">
                <a:solidFill>
                  <a:srgbClr val="FF0000"/>
                </a:solidFill>
              </a:rPr>
              <a:t>masse volumique</a:t>
            </a:r>
            <a:r>
              <a:rPr lang="fr-FR" dirty="0"/>
              <a:t>.</a:t>
            </a:r>
          </a:p>
          <a:p>
            <a:pPr algn="l">
              <a:lnSpc>
                <a:spcPct val="100000"/>
              </a:lnSpc>
              <a:spcBef>
                <a:spcPts val="0"/>
              </a:spcBef>
            </a:pPr>
            <a:r>
              <a:rPr lang="fr-FR" dirty="0"/>
              <a:t>• Notions de </a:t>
            </a:r>
            <a:r>
              <a:rPr lang="fr-FR" dirty="0">
                <a:solidFill>
                  <a:srgbClr val="FF0000"/>
                </a:solidFill>
              </a:rPr>
              <a:t>poids apparent</a:t>
            </a:r>
            <a:r>
              <a:rPr lang="fr-FR" dirty="0"/>
              <a:t>, de </a:t>
            </a:r>
            <a:r>
              <a:rPr lang="fr-FR" dirty="0">
                <a:solidFill>
                  <a:srgbClr val="FF0000"/>
                </a:solidFill>
              </a:rPr>
              <a:t>poids réel </a:t>
            </a:r>
            <a:r>
              <a:rPr lang="fr-FR" dirty="0"/>
              <a:t>et de </a:t>
            </a:r>
            <a:r>
              <a:rPr lang="fr-FR" dirty="0">
                <a:solidFill>
                  <a:srgbClr val="FF0000"/>
                </a:solidFill>
              </a:rPr>
              <a:t>poussée d’Archimède</a:t>
            </a:r>
            <a:r>
              <a:rPr lang="fr-FR" dirty="0"/>
              <a:t>.</a:t>
            </a:r>
          </a:p>
          <a:p>
            <a:pPr algn="l">
              <a:lnSpc>
                <a:spcPct val="100000"/>
              </a:lnSpc>
              <a:spcBef>
                <a:spcPts val="0"/>
              </a:spcBef>
            </a:pPr>
            <a:r>
              <a:rPr lang="fr-FR" dirty="0"/>
              <a:t>• Problèmes simples et en rapport avec la pratique : </a:t>
            </a:r>
          </a:p>
          <a:p>
            <a:pPr marL="800100" lvl="1" indent="-342900" algn="l">
              <a:lnSpc>
                <a:spcPct val="100000"/>
              </a:lnSpc>
              <a:spcBef>
                <a:spcPts val="0"/>
              </a:spcBef>
              <a:buFont typeface="Arial" panose="020B0604020202020204" pitchFamily="34" charset="0"/>
              <a:buChar char="•"/>
            </a:pPr>
            <a:r>
              <a:rPr lang="fr-FR" dirty="0"/>
              <a:t>le </a:t>
            </a:r>
            <a:r>
              <a:rPr lang="fr-FR" dirty="0">
                <a:solidFill>
                  <a:srgbClr val="FF0000"/>
                </a:solidFill>
              </a:rPr>
              <a:t>lestage</a:t>
            </a:r>
            <a:r>
              <a:rPr lang="fr-FR" dirty="0"/>
              <a:t> des plongeurs, </a:t>
            </a:r>
          </a:p>
          <a:p>
            <a:pPr marL="800100" lvl="1" indent="-342900" algn="l">
              <a:lnSpc>
                <a:spcPct val="100000"/>
              </a:lnSpc>
              <a:spcBef>
                <a:spcPts val="0"/>
              </a:spcBef>
              <a:buFont typeface="Arial" panose="020B0604020202020204" pitchFamily="34" charset="0"/>
              <a:buChar char="•"/>
            </a:pPr>
            <a:r>
              <a:rPr lang="fr-FR" dirty="0"/>
              <a:t>le </a:t>
            </a:r>
            <a:r>
              <a:rPr lang="fr-FR" dirty="0">
                <a:solidFill>
                  <a:srgbClr val="FF0000"/>
                </a:solidFill>
              </a:rPr>
              <a:t>relevage d’objets </a:t>
            </a:r>
            <a:r>
              <a:rPr lang="fr-FR" dirty="0"/>
              <a:t>utilisés dans la pratique de la plongée.</a:t>
            </a:r>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1" name="ZoneTexte 10">
            <a:extLst>
              <a:ext uri="{FF2B5EF4-FFF2-40B4-BE49-F238E27FC236}">
                <a16:creationId xmlns:a16="http://schemas.microsoft.com/office/drawing/2014/main" id="{2CEDE644-7236-4648-BA2B-2B9ECAC6781B}"/>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15" name="Image 14">
            <a:extLst>
              <a:ext uri="{FF2B5EF4-FFF2-40B4-BE49-F238E27FC236}">
                <a16:creationId xmlns:a16="http://schemas.microsoft.com/office/drawing/2014/main" id="{1EEF30FF-BFBF-4AC6-8460-B3E9513E4E41}"/>
              </a:ext>
            </a:extLst>
          </p:cNvPr>
          <p:cNvPicPr>
            <a:picLocks noChangeAspect="1"/>
          </p:cNvPicPr>
          <p:nvPr/>
        </p:nvPicPr>
        <p:blipFill>
          <a:blip r:embed="rId3"/>
          <a:stretch>
            <a:fillRect/>
          </a:stretch>
        </p:blipFill>
        <p:spPr>
          <a:xfrm flipH="1">
            <a:off x="8549087" y="4313821"/>
            <a:ext cx="2914280" cy="1908000"/>
          </a:xfrm>
          <a:prstGeom prst="rect">
            <a:avLst/>
          </a:prstGeom>
        </p:spPr>
      </p:pic>
      <p:sp>
        <p:nvSpPr>
          <p:cNvPr id="16" name="ZoneTexte 15">
            <a:extLst>
              <a:ext uri="{FF2B5EF4-FFF2-40B4-BE49-F238E27FC236}">
                <a16:creationId xmlns:a16="http://schemas.microsoft.com/office/drawing/2014/main" id="{7E0452F7-BF6E-4A0D-975B-AB30035A7694}"/>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404881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6A00125F-9673-4226-B7C2-048EB84E6F7F}"/>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2" name="Espace réservé du numéro de diapositive 5">
            <a:extLst>
              <a:ext uri="{FF2B5EF4-FFF2-40B4-BE49-F238E27FC236}">
                <a16:creationId xmlns:a16="http://schemas.microsoft.com/office/drawing/2014/main" id="{EEB5CAD6-7EAF-44D9-BAE7-931495721F38}"/>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3" name="Espace réservé de la date 3">
            <a:extLst>
              <a:ext uri="{FF2B5EF4-FFF2-40B4-BE49-F238E27FC236}">
                <a16:creationId xmlns:a16="http://schemas.microsoft.com/office/drawing/2014/main" id="{872D2ECD-AC52-423B-8534-3BF27A4D1DB1}"/>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6" name="Titre 1">
            <a:extLst>
              <a:ext uri="{FF2B5EF4-FFF2-40B4-BE49-F238E27FC236}">
                <a16:creationId xmlns:a16="http://schemas.microsoft.com/office/drawing/2014/main" id="{D5E1FF02-148F-424D-AA33-8C4195579D15}"/>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9" name="ZoneTexte 18">
            <a:extLst>
              <a:ext uri="{FF2B5EF4-FFF2-40B4-BE49-F238E27FC236}">
                <a16:creationId xmlns:a16="http://schemas.microsoft.com/office/drawing/2014/main" id="{B63F2DB8-DA34-4312-A457-4172261B6502}"/>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2566059F-C040-4E91-A4F4-EDE934067338}"/>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74609A9A-DEDE-4B6E-847B-1DB1310C3F0B}"/>
              </a:ext>
            </a:extLst>
          </p:cNvPr>
          <p:cNvSpPr>
            <a:spLocks noGrp="1"/>
          </p:cNvSpPr>
          <p:nvPr>
            <p:ph type="subTitle" idx="1"/>
          </p:nvPr>
        </p:nvSpPr>
        <p:spPr>
          <a:xfrm>
            <a:off x="2351314" y="1985553"/>
            <a:ext cx="9838519" cy="4101737"/>
          </a:xfrm>
        </p:spPr>
        <p:txBody>
          <a:bodyPr>
            <a:normAutofit/>
          </a:bodyPr>
          <a:lstStyle/>
          <a:p>
            <a:pPr marL="342900" indent="-342900" algn="l">
              <a:buFont typeface="Arial" panose="020B0604020202020204" pitchFamily="34" charset="0"/>
              <a:buChar char="•"/>
            </a:pPr>
            <a:r>
              <a:rPr lang="fr-FR" dirty="0"/>
              <a:t>Dans ce cas de figure, l'explosion qui se produit à 3 km du bateau, sera entendue en premier par les plongeurs immergés, après 2 secondes, avant le directeur de plongée situé sur le bateau au bout de 9 secondes.</a:t>
            </a:r>
          </a:p>
        </p:txBody>
      </p:sp>
      <p:sp>
        <p:nvSpPr>
          <p:cNvPr id="17" name="ZoneTexte 16">
            <a:extLst>
              <a:ext uri="{FF2B5EF4-FFF2-40B4-BE49-F238E27FC236}">
                <a16:creationId xmlns:a16="http://schemas.microsoft.com/office/drawing/2014/main" id="{2B8160EE-3E8C-4ABC-8147-19603184F9C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Exemple</a:t>
            </a:r>
          </a:p>
        </p:txBody>
      </p:sp>
      <p:pic>
        <p:nvPicPr>
          <p:cNvPr id="3" name="Image 2">
            <a:extLst>
              <a:ext uri="{FF2B5EF4-FFF2-40B4-BE49-F238E27FC236}">
                <a16:creationId xmlns:a16="http://schemas.microsoft.com/office/drawing/2014/main" id="{A84CFBC3-6A7F-4945-810E-1C738BDAE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820" y="3634482"/>
            <a:ext cx="8192814" cy="1973993"/>
          </a:xfrm>
          <a:prstGeom prst="rect">
            <a:avLst/>
          </a:prstGeom>
        </p:spPr>
      </p:pic>
      <p:sp>
        <p:nvSpPr>
          <p:cNvPr id="18" name="ZoneTexte 17">
            <a:extLst>
              <a:ext uri="{FF2B5EF4-FFF2-40B4-BE49-F238E27FC236}">
                <a16:creationId xmlns:a16="http://schemas.microsoft.com/office/drawing/2014/main" id="{2882394E-14E0-4C37-9776-0537473EFEA0}"/>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3974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9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6A00125F-9673-4226-B7C2-048EB84E6F7F}"/>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2" name="Espace réservé du numéro de diapositive 5">
            <a:extLst>
              <a:ext uri="{FF2B5EF4-FFF2-40B4-BE49-F238E27FC236}">
                <a16:creationId xmlns:a16="http://schemas.microsoft.com/office/drawing/2014/main" id="{EEB5CAD6-7EAF-44D9-BAE7-931495721F38}"/>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3" name="Espace réservé de la date 3">
            <a:extLst>
              <a:ext uri="{FF2B5EF4-FFF2-40B4-BE49-F238E27FC236}">
                <a16:creationId xmlns:a16="http://schemas.microsoft.com/office/drawing/2014/main" id="{872D2ECD-AC52-423B-8534-3BF27A4D1DB1}"/>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6" name="Titre 1">
            <a:extLst>
              <a:ext uri="{FF2B5EF4-FFF2-40B4-BE49-F238E27FC236}">
                <a16:creationId xmlns:a16="http://schemas.microsoft.com/office/drawing/2014/main" id="{D5E1FF02-148F-424D-AA33-8C4195579D15}"/>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9" name="ZoneTexte 18">
            <a:extLst>
              <a:ext uri="{FF2B5EF4-FFF2-40B4-BE49-F238E27FC236}">
                <a16:creationId xmlns:a16="http://schemas.microsoft.com/office/drawing/2014/main" id="{B63F2DB8-DA34-4312-A457-4172261B6502}"/>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2566059F-C040-4E91-A4F4-EDE934067338}"/>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74609A9A-DEDE-4B6E-847B-1DB1310C3F0B}"/>
              </a:ext>
            </a:extLst>
          </p:cNvPr>
          <p:cNvSpPr>
            <a:spLocks noGrp="1"/>
          </p:cNvSpPr>
          <p:nvPr>
            <p:ph type="subTitle" idx="1"/>
          </p:nvPr>
        </p:nvSpPr>
        <p:spPr>
          <a:xfrm>
            <a:off x="2351314" y="1985553"/>
            <a:ext cx="6581035" cy="4568689"/>
          </a:xfrm>
        </p:spPr>
        <p:txBody>
          <a:bodyPr>
            <a:noAutofit/>
          </a:bodyPr>
          <a:lstStyle/>
          <a:p>
            <a:pPr algn="l">
              <a:lnSpc>
                <a:spcPct val="100000"/>
              </a:lnSpc>
              <a:spcBef>
                <a:spcPts val="0"/>
              </a:spcBef>
            </a:pPr>
            <a:r>
              <a:rPr lang="fr-FR" dirty="0"/>
              <a:t>Les bateaux peuvent présenter un danger pour le plongeur qui refait surface. </a:t>
            </a:r>
          </a:p>
          <a:p>
            <a:pPr algn="l">
              <a:lnSpc>
                <a:spcPct val="100000"/>
              </a:lnSpc>
              <a:spcBef>
                <a:spcPts val="0"/>
              </a:spcBef>
            </a:pPr>
            <a:endParaRPr lang="fr-FR" sz="2000" dirty="0"/>
          </a:p>
          <a:p>
            <a:pPr algn="l">
              <a:lnSpc>
                <a:spcPct val="100000"/>
              </a:lnSpc>
              <a:spcBef>
                <a:spcPts val="0"/>
              </a:spcBef>
            </a:pPr>
            <a:r>
              <a:rPr lang="fr-FR" dirty="0"/>
              <a:t>On peut repérer les gros bateaux (fréquence basses qui se transmettent loin), sans toutefois pouvoir déterminer précisément leur direction. Mais les petits bateaux rapides ne s'entendent que de près car ils génèrent des ondes à fréquences élevées, que l'on entend au dernier moment ! </a:t>
            </a:r>
          </a:p>
          <a:p>
            <a:pPr algn="l">
              <a:lnSpc>
                <a:spcPct val="100000"/>
              </a:lnSpc>
              <a:spcBef>
                <a:spcPts val="0"/>
              </a:spcBef>
            </a:pPr>
            <a:endParaRPr lang="fr-FR" sz="2000" dirty="0"/>
          </a:p>
          <a:p>
            <a:pPr algn="l">
              <a:lnSpc>
                <a:spcPct val="100000"/>
              </a:lnSpc>
              <a:spcBef>
                <a:spcPts val="0"/>
              </a:spcBef>
            </a:pPr>
            <a:r>
              <a:rPr lang="fr-FR" dirty="0"/>
              <a:t>D'où la nécessité d'effectuer un 360° lors de la remontée dans la zone des 3 mètres.</a:t>
            </a:r>
          </a:p>
        </p:txBody>
      </p:sp>
      <p:sp>
        <p:nvSpPr>
          <p:cNvPr id="17" name="ZoneTexte 16">
            <a:extLst>
              <a:ext uri="{FF2B5EF4-FFF2-40B4-BE49-F238E27FC236}">
                <a16:creationId xmlns:a16="http://schemas.microsoft.com/office/drawing/2014/main" id="{2B8160EE-3E8C-4ABC-8147-19603184F9C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Conclusion</a:t>
            </a:r>
          </a:p>
        </p:txBody>
      </p:sp>
      <p:sp>
        <p:nvSpPr>
          <p:cNvPr id="18" name="ZoneTexte 17">
            <a:extLst>
              <a:ext uri="{FF2B5EF4-FFF2-40B4-BE49-F238E27FC236}">
                <a16:creationId xmlns:a16="http://schemas.microsoft.com/office/drawing/2014/main" id="{5C476463-CE4F-4917-86ED-DD94D51476E9}"/>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6" name="Image 5">
            <a:extLst>
              <a:ext uri="{FF2B5EF4-FFF2-40B4-BE49-F238E27FC236}">
                <a16:creationId xmlns:a16="http://schemas.microsoft.com/office/drawing/2014/main" id="{26E33097-E7A1-4EF1-9304-037F31691E3F}"/>
              </a:ext>
            </a:extLst>
          </p:cNvPr>
          <p:cNvPicPr>
            <a:picLocks noChangeAspect="1"/>
          </p:cNvPicPr>
          <p:nvPr/>
        </p:nvPicPr>
        <p:blipFill>
          <a:blip r:embed="rId2"/>
          <a:stretch>
            <a:fillRect/>
          </a:stretch>
        </p:blipFill>
        <p:spPr>
          <a:xfrm>
            <a:off x="9040988" y="2342220"/>
            <a:ext cx="3060000" cy="2662745"/>
          </a:xfrm>
          <a:prstGeom prst="rect">
            <a:avLst/>
          </a:prstGeom>
        </p:spPr>
      </p:pic>
    </p:spTree>
    <p:extLst>
      <p:ext uri="{BB962C8B-B14F-4D97-AF65-F5344CB8AC3E}">
        <p14:creationId xmlns:p14="http://schemas.microsoft.com/office/powerpoint/2010/main" val="292040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6A00125F-9673-4226-B7C2-048EB84E6F7F}"/>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12" name="Espace réservé du numéro de diapositive 5">
            <a:extLst>
              <a:ext uri="{FF2B5EF4-FFF2-40B4-BE49-F238E27FC236}">
                <a16:creationId xmlns:a16="http://schemas.microsoft.com/office/drawing/2014/main" id="{EEB5CAD6-7EAF-44D9-BAE7-931495721F38}"/>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13" name="Espace réservé de la date 3">
            <a:extLst>
              <a:ext uri="{FF2B5EF4-FFF2-40B4-BE49-F238E27FC236}">
                <a16:creationId xmlns:a16="http://schemas.microsoft.com/office/drawing/2014/main" id="{872D2ECD-AC52-423B-8534-3BF27A4D1DB1}"/>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6" name="Titre 1">
            <a:extLst>
              <a:ext uri="{FF2B5EF4-FFF2-40B4-BE49-F238E27FC236}">
                <a16:creationId xmlns:a16="http://schemas.microsoft.com/office/drawing/2014/main" id="{D5E1FF02-148F-424D-AA33-8C4195579D15}"/>
              </a:ext>
            </a:extLst>
          </p:cNvPr>
          <p:cNvSpPr txBox="1">
            <a:spLocks/>
          </p:cNvSpPr>
          <p:nvPr/>
        </p:nvSpPr>
        <p:spPr>
          <a:xfrm>
            <a:off x="2351315" y="303758"/>
            <a:ext cx="3492137"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Acoustique</a:t>
            </a:r>
          </a:p>
        </p:txBody>
      </p:sp>
      <p:sp>
        <p:nvSpPr>
          <p:cNvPr id="19" name="ZoneTexte 18">
            <a:extLst>
              <a:ext uri="{FF2B5EF4-FFF2-40B4-BE49-F238E27FC236}">
                <a16:creationId xmlns:a16="http://schemas.microsoft.com/office/drawing/2014/main" id="{B63F2DB8-DA34-4312-A457-4172261B6502}"/>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bg1"/>
                </a:solidFill>
              </a:rPr>
              <a:t>Acoustique</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2566059F-C040-4E91-A4F4-EDE934067338}"/>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Sous-titre 2">
            <a:extLst>
              <a:ext uri="{FF2B5EF4-FFF2-40B4-BE49-F238E27FC236}">
                <a16:creationId xmlns:a16="http://schemas.microsoft.com/office/drawing/2014/main" id="{74609A9A-DEDE-4B6E-847B-1DB1310C3F0B}"/>
              </a:ext>
            </a:extLst>
          </p:cNvPr>
          <p:cNvSpPr>
            <a:spLocks noGrp="1"/>
          </p:cNvSpPr>
          <p:nvPr>
            <p:ph type="subTitle" idx="1"/>
          </p:nvPr>
        </p:nvSpPr>
        <p:spPr>
          <a:xfrm>
            <a:off x="2351315" y="1985553"/>
            <a:ext cx="4885480" cy="4568689"/>
          </a:xfrm>
        </p:spPr>
        <p:txBody>
          <a:bodyPr>
            <a:normAutofit fontScale="92500" lnSpcReduction="10000"/>
          </a:bodyPr>
          <a:lstStyle/>
          <a:p>
            <a:pPr marL="342900" indent="-342900" algn="l">
              <a:buFont typeface="Arial" panose="020B0604020202020204" pitchFamily="34" charset="0"/>
              <a:buChar char="•"/>
            </a:pPr>
            <a:r>
              <a:rPr lang="fr-FR" dirty="0"/>
              <a:t>Contrairement à ce que l'on pense, </a:t>
            </a:r>
          </a:p>
          <a:p>
            <a:pPr marL="361950" algn="l">
              <a:lnSpc>
                <a:spcPct val="100000"/>
              </a:lnSpc>
              <a:spcBef>
                <a:spcPts val="0"/>
              </a:spcBef>
            </a:pPr>
            <a:r>
              <a:rPr lang="fr-FR" dirty="0"/>
              <a:t>l'eau n'est pas le "</a:t>
            </a:r>
            <a:r>
              <a:rPr lang="fr-FR" i="1" dirty="0"/>
              <a:t>monde du silence"</a:t>
            </a:r>
            <a:r>
              <a:rPr lang="fr-FR" dirty="0"/>
              <a:t>.</a:t>
            </a:r>
          </a:p>
          <a:p>
            <a:pPr marL="342900" indent="-342900" algn="l">
              <a:buFont typeface="Arial" panose="020B0604020202020204" pitchFamily="34" charset="0"/>
              <a:buChar char="•"/>
            </a:pPr>
            <a:r>
              <a:rPr lang="fr-FR" dirty="0"/>
              <a:t>On y entend très bien les sons :</a:t>
            </a:r>
          </a:p>
          <a:p>
            <a:pPr marL="800100" lvl="1" indent="-342900" algn="l">
              <a:buFont typeface="Arial" panose="020B0604020202020204" pitchFamily="34" charset="0"/>
              <a:buChar char="•"/>
            </a:pPr>
            <a:r>
              <a:rPr lang="fr-FR" dirty="0"/>
              <a:t>Des hélices de bateaux.</a:t>
            </a:r>
          </a:p>
          <a:p>
            <a:pPr marL="800100" lvl="1" indent="-342900" algn="l">
              <a:buFont typeface="Arial" panose="020B0604020202020204" pitchFamily="34" charset="0"/>
              <a:buChar char="•"/>
            </a:pPr>
            <a:r>
              <a:rPr lang="fr-FR" dirty="0"/>
              <a:t>Des pétards de rappel.</a:t>
            </a:r>
          </a:p>
          <a:p>
            <a:pPr marL="800100" lvl="1" indent="-342900" algn="l">
              <a:buFont typeface="Arial" panose="020B0604020202020204" pitchFamily="34" charset="0"/>
              <a:buChar char="•"/>
            </a:pPr>
            <a:r>
              <a:rPr lang="fr-FR" dirty="0"/>
              <a:t>Des chocs sur la bouteille.</a:t>
            </a:r>
          </a:p>
          <a:p>
            <a:pPr marL="800100" lvl="1" indent="-342900" algn="l">
              <a:buFont typeface="Arial" panose="020B0604020202020204" pitchFamily="34" charset="0"/>
              <a:buChar char="•"/>
            </a:pPr>
            <a:r>
              <a:rPr lang="fr-FR" dirty="0"/>
              <a:t>Des cris dans le détendeurs.</a:t>
            </a:r>
          </a:p>
          <a:p>
            <a:pPr marL="800100" lvl="1" indent="-342900" algn="l">
              <a:buFont typeface="Arial" panose="020B0604020202020204" pitchFamily="34" charset="0"/>
              <a:buChar char="•"/>
            </a:pPr>
            <a:r>
              <a:rPr lang="fr-FR" dirty="0"/>
              <a:t>Des cris des baleines.</a:t>
            </a:r>
          </a:p>
          <a:p>
            <a:pPr marL="800100" lvl="1" indent="-342900" algn="l">
              <a:buFont typeface="Arial" panose="020B0604020202020204" pitchFamily="34" charset="0"/>
              <a:buChar char="•"/>
            </a:pPr>
            <a:r>
              <a:rPr lang="fr-FR" dirty="0"/>
              <a:t>…</a:t>
            </a:r>
          </a:p>
          <a:p>
            <a:pPr algn="l"/>
            <a:endParaRPr lang="fr-FR" dirty="0"/>
          </a:p>
          <a:p>
            <a:pPr algn="l"/>
            <a:r>
              <a:rPr lang="fr-FR" dirty="0">
                <a:solidFill>
                  <a:srgbClr val="FF0000"/>
                </a:solidFill>
              </a:rPr>
              <a:t>L'acoustique</a:t>
            </a:r>
            <a:r>
              <a:rPr lang="fr-FR" dirty="0"/>
              <a:t> est encore une partie de la</a:t>
            </a:r>
          </a:p>
          <a:p>
            <a:pPr algn="l">
              <a:lnSpc>
                <a:spcPct val="110000"/>
              </a:lnSpc>
              <a:spcBef>
                <a:spcPts val="0"/>
              </a:spcBef>
            </a:pPr>
            <a:r>
              <a:rPr lang="fr-FR" dirty="0"/>
              <a:t>physique dont la connaissance </a:t>
            </a:r>
          </a:p>
          <a:p>
            <a:pPr algn="l">
              <a:lnSpc>
                <a:spcPct val="110000"/>
              </a:lnSpc>
              <a:spcBef>
                <a:spcPts val="0"/>
              </a:spcBef>
            </a:pPr>
            <a:r>
              <a:rPr lang="fr-FR" dirty="0"/>
              <a:t>contribue à la </a:t>
            </a:r>
            <a:r>
              <a:rPr lang="fr-FR" dirty="0">
                <a:solidFill>
                  <a:srgbClr val="FF0000"/>
                </a:solidFill>
              </a:rPr>
              <a:t>sécurité du plongeur</a:t>
            </a:r>
            <a:r>
              <a:rPr lang="fr-FR" dirty="0"/>
              <a:t>.</a:t>
            </a:r>
          </a:p>
        </p:txBody>
      </p:sp>
      <p:sp>
        <p:nvSpPr>
          <p:cNvPr id="17" name="ZoneTexte 16">
            <a:extLst>
              <a:ext uri="{FF2B5EF4-FFF2-40B4-BE49-F238E27FC236}">
                <a16:creationId xmlns:a16="http://schemas.microsoft.com/office/drawing/2014/main" id="{2B8160EE-3E8C-4ABC-8147-19603184F9C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Conclusion</a:t>
            </a:r>
          </a:p>
        </p:txBody>
      </p:sp>
      <p:pic>
        <p:nvPicPr>
          <p:cNvPr id="5" name="Image 4">
            <a:extLst>
              <a:ext uri="{FF2B5EF4-FFF2-40B4-BE49-F238E27FC236}">
                <a16:creationId xmlns:a16="http://schemas.microsoft.com/office/drawing/2014/main" id="{81BDB746-CBFB-45FD-9B2B-83D0A2568C75}"/>
              </a:ext>
            </a:extLst>
          </p:cNvPr>
          <p:cNvPicPr>
            <a:picLocks noChangeAspect="1"/>
          </p:cNvPicPr>
          <p:nvPr/>
        </p:nvPicPr>
        <p:blipFill>
          <a:blip r:embed="rId2"/>
          <a:stretch>
            <a:fillRect/>
          </a:stretch>
        </p:blipFill>
        <p:spPr>
          <a:xfrm>
            <a:off x="7109619" y="136525"/>
            <a:ext cx="4944559" cy="6219825"/>
          </a:xfrm>
          <a:prstGeom prst="rect">
            <a:avLst/>
          </a:prstGeom>
        </p:spPr>
      </p:pic>
      <p:sp>
        <p:nvSpPr>
          <p:cNvPr id="18" name="ZoneTexte 17">
            <a:extLst>
              <a:ext uri="{FF2B5EF4-FFF2-40B4-BE49-F238E27FC236}">
                <a16:creationId xmlns:a16="http://schemas.microsoft.com/office/drawing/2014/main" id="{4B98B6A4-D36D-4B33-A54B-43E8832E0ABB}"/>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00877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51A43FE-936B-4C67-845B-E8A23092FFF2}"/>
              </a:ext>
            </a:extLst>
          </p:cNvPr>
          <p:cNvPicPr>
            <a:picLocks noChangeAspect="1"/>
          </p:cNvPicPr>
          <p:nvPr/>
        </p:nvPicPr>
        <p:blipFill rotWithShape="1">
          <a:blip r:embed="rId2"/>
          <a:srcRect l="17864" t="30581"/>
          <a:stretch/>
        </p:blipFill>
        <p:spPr>
          <a:xfrm>
            <a:off x="3990108" y="18288"/>
            <a:ext cx="7367614" cy="3822192"/>
          </a:xfrm>
          <a:prstGeom prst="rect">
            <a:avLst/>
          </a:prstGeom>
        </p:spPr>
      </p:pic>
      <p:sp>
        <p:nvSpPr>
          <p:cNvPr id="20" name="ZoneTexte 19">
            <a:extLst>
              <a:ext uri="{FF2B5EF4-FFF2-40B4-BE49-F238E27FC236}">
                <a16:creationId xmlns:a16="http://schemas.microsoft.com/office/drawing/2014/main" id="{E76B2950-55F0-40FA-A15E-6980C3CADD8F}"/>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8" name="ZoneTexte 7">
            <a:extLst>
              <a:ext uri="{FF2B5EF4-FFF2-40B4-BE49-F238E27FC236}">
                <a16:creationId xmlns:a16="http://schemas.microsoft.com/office/drawing/2014/main" id="{41256136-10D6-4452-A898-BAAF822A3F2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4" name="Image 3">
            <a:extLst>
              <a:ext uri="{FF2B5EF4-FFF2-40B4-BE49-F238E27FC236}">
                <a16:creationId xmlns:a16="http://schemas.microsoft.com/office/drawing/2014/main" id="{5C02078A-AB69-41A8-83E5-7FFB80D0D575}"/>
              </a:ext>
            </a:extLst>
          </p:cNvPr>
          <p:cNvPicPr>
            <a:picLocks noChangeAspect="1"/>
          </p:cNvPicPr>
          <p:nvPr/>
        </p:nvPicPr>
        <p:blipFill>
          <a:blip r:embed="rId3"/>
          <a:stretch>
            <a:fillRect/>
          </a:stretch>
        </p:blipFill>
        <p:spPr>
          <a:xfrm>
            <a:off x="2362743" y="75111"/>
            <a:ext cx="576000" cy="2609455"/>
          </a:xfrm>
          <a:prstGeom prst="rect">
            <a:avLst/>
          </a:prstGeom>
        </p:spPr>
      </p:pic>
      <p:sp>
        <p:nvSpPr>
          <p:cNvPr id="7" name="ZoneTexte 6">
            <a:extLst>
              <a:ext uri="{FF2B5EF4-FFF2-40B4-BE49-F238E27FC236}">
                <a16:creationId xmlns:a16="http://schemas.microsoft.com/office/drawing/2014/main" id="{C674FD5A-5B5B-4B41-97A4-CB29496D38CE}"/>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9" name="Picture 2" descr="stab%20MaresAriel">
            <a:extLst>
              <a:ext uri="{FF2B5EF4-FFF2-40B4-BE49-F238E27FC236}">
                <a16:creationId xmlns:a16="http://schemas.microsoft.com/office/drawing/2014/main" id="{4D0307D2-62DA-47A0-BAF0-994755DAF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082" y="4126525"/>
            <a:ext cx="2085818" cy="22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e la date 3">
            <a:extLst>
              <a:ext uri="{FF2B5EF4-FFF2-40B4-BE49-F238E27FC236}">
                <a16:creationId xmlns:a16="http://schemas.microsoft.com/office/drawing/2014/main" id="{9E0204BE-22C0-4B2A-A904-EF1B25FA434E}"/>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11" name="Espace réservé du pied de page 4">
            <a:extLst>
              <a:ext uri="{FF2B5EF4-FFF2-40B4-BE49-F238E27FC236}">
                <a16:creationId xmlns:a16="http://schemas.microsoft.com/office/drawing/2014/main" id="{208B2BD8-C641-465A-921C-6D071462EEB1}"/>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12" name="Espace réservé du numéro de diapositive 5">
            <a:extLst>
              <a:ext uri="{FF2B5EF4-FFF2-40B4-BE49-F238E27FC236}">
                <a16:creationId xmlns:a16="http://schemas.microsoft.com/office/drawing/2014/main" id="{62DD8DA7-6574-4CA5-A945-3737ABAB042C}"/>
              </a:ext>
            </a:extLst>
          </p:cNvPr>
          <p:cNvSpPr>
            <a:spLocks noGrp="1"/>
          </p:cNvSpPr>
          <p:nvPr>
            <p:ph type="sldNum" sz="quarter" idx="12"/>
          </p:nvPr>
        </p:nvSpPr>
        <p:spPr>
          <a:xfrm>
            <a:off x="9437922" y="6356350"/>
            <a:ext cx="2743200" cy="365125"/>
          </a:xfrm>
        </p:spPr>
        <p:txBody>
          <a:bodyPr/>
          <a:lstStyle/>
          <a:p>
            <a:r>
              <a:rPr lang="fr-FR" dirty="0"/>
              <a:t>Coefficient 2</a:t>
            </a:r>
          </a:p>
        </p:txBody>
      </p:sp>
    </p:spTree>
    <p:extLst>
      <p:ext uri="{BB962C8B-B14F-4D97-AF65-F5344CB8AC3E}">
        <p14:creationId xmlns:p14="http://schemas.microsoft.com/office/powerpoint/2010/main" val="33352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250" fill="hold"/>
                                        <p:tgtEl>
                                          <p:spTgt spid="14"/>
                                        </p:tgtEl>
                                        <p:attrNameLst>
                                          <p:attrName>ppt_w</p:attrName>
                                        </p:attrNameLst>
                                      </p:cBhvr>
                                      <p:tavLst>
                                        <p:tav tm="0">
                                          <p:val>
                                            <p:fltVal val="0"/>
                                          </p:val>
                                        </p:tav>
                                        <p:tav tm="100000">
                                          <p:val>
                                            <p:strVal val="#ppt_w"/>
                                          </p:val>
                                        </p:tav>
                                      </p:tavLst>
                                    </p:anim>
                                    <p:anim calcmode="lin" valueType="num">
                                      <p:cBhvr>
                                        <p:cTn id="8" dur="1250" fill="hold"/>
                                        <p:tgtEl>
                                          <p:spTgt spid="14"/>
                                        </p:tgtEl>
                                        <p:attrNameLst>
                                          <p:attrName>ppt_h</p:attrName>
                                        </p:attrNameLst>
                                      </p:cBhvr>
                                      <p:tavLst>
                                        <p:tav tm="0">
                                          <p:val>
                                            <p:fltVal val="0"/>
                                          </p:val>
                                        </p:tav>
                                        <p:tav tm="100000">
                                          <p:val>
                                            <p:strVal val="#ppt_h"/>
                                          </p:val>
                                        </p:tav>
                                      </p:tavLst>
                                    </p:anim>
                                    <p:animEffect transition="in" filter="fade">
                                      <p:cBhvr>
                                        <p:cTn id="9"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858103" cy="43620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Le gilet de stabilisation, aussi appelé "</a:t>
            </a:r>
            <a:r>
              <a:rPr lang="fr-FR" dirty="0" err="1"/>
              <a:t>stabs</a:t>
            </a:r>
            <a:r>
              <a:rPr lang="fr-FR" dirty="0"/>
              <a:t>", de l’anglais "</a:t>
            </a:r>
            <a:r>
              <a:rPr lang="fr-FR" dirty="0" err="1"/>
              <a:t>stabilizing</a:t>
            </a:r>
            <a:r>
              <a:rPr lang="fr-FR" dirty="0"/>
              <a:t> jacket" ou </a:t>
            </a:r>
            <a:r>
              <a:rPr lang="fr-FR" b="1" dirty="0"/>
              <a:t>S</a:t>
            </a:r>
            <a:r>
              <a:rPr lang="fr-FR" dirty="0"/>
              <a:t>ystème </a:t>
            </a:r>
            <a:r>
              <a:rPr lang="fr-FR" b="1" dirty="0"/>
              <a:t>G</a:t>
            </a:r>
            <a:r>
              <a:rPr lang="fr-FR" dirty="0"/>
              <a:t>onflable de </a:t>
            </a:r>
            <a:r>
              <a:rPr lang="fr-FR" b="1" dirty="0"/>
              <a:t>S</a:t>
            </a:r>
            <a:r>
              <a:rPr lang="fr-FR" dirty="0"/>
              <a:t>tabilisation (SGS), est un gilet gonflable ayant trois fonctions. </a:t>
            </a:r>
          </a:p>
          <a:p>
            <a:pPr marL="715963" lvl="1" indent="-258763" algn="l">
              <a:buFont typeface="+mj-lt"/>
              <a:buAutoNum type="arabicPeriod"/>
            </a:pPr>
            <a:r>
              <a:rPr lang="fr-FR" dirty="0"/>
              <a:t>Son premier rôle est une </a:t>
            </a:r>
            <a:r>
              <a:rPr lang="fr-FR" b="1" dirty="0"/>
              <a:t>bouée</a:t>
            </a:r>
            <a:r>
              <a:rPr lang="fr-FR" dirty="0"/>
              <a:t> qui lui permet de se mettre en sécurité en surface,</a:t>
            </a:r>
          </a:p>
          <a:p>
            <a:pPr marL="715963" lvl="1" indent="-258763" algn="l">
              <a:buFont typeface="+mj-lt"/>
              <a:buAutoNum type="arabicPeriod"/>
            </a:pPr>
            <a:r>
              <a:rPr lang="fr-FR" dirty="0"/>
              <a:t>Il permet d’ajuster la </a:t>
            </a:r>
            <a:r>
              <a:rPr lang="fr-FR" b="1" dirty="0"/>
              <a:t>flottabilité</a:t>
            </a:r>
            <a:r>
              <a:rPr lang="fr-FR" dirty="0"/>
              <a:t> du plongeur durant la plongée, en fonction de la profondeur, tout en lui permettant de contrôler sa remontée vers la surface. </a:t>
            </a:r>
          </a:p>
          <a:p>
            <a:pPr marL="715963" lvl="1" indent="-258763" algn="l">
              <a:buFont typeface="+mj-lt"/>
              <a:buAutoNum type="arabicPeriod"/>
            </a:pPr>
            <a:r>
              <a:rPr lang="fr-FR" dirty="0"/>
              <a:t>Dans un 3</a:t>
            </a:r>
            <a:r>
              <a:rPr lang="fr-FR" baseline="30000" dirty="0"/>
              <a:t>e</a:t>
            </a:r>
            <a:r>
              <a:rPr lang="fr-FR" dirty="0"/>
              <a:t> temps, il permet au plongeur de </a:t>
            </a:r>
            <a:r>
              <a:rPr lang="fr-FR" b="1" dirty="0"/>
              <a:t>supporter</a:t>
            </a:r>
            <a:r>
              <a:rPr lang="fr-FR" dirty="0"/>
              <a:t> la (ou les) bouteille(s) de plongée fixée(s) sur son dos. Le gilet stabilisateur peut servir de support à de nombreux accessoires comme : lampe, compas, appareil photo, parachute, couteau … </a:t>
            </a:r>
          </a:p>
          <a:p>
            <a:pPr marL="715963" lvl="1" indent="-258763" algn="l">
              <a:buFont typeface="+mj-lt"/>
              <a:buAutoNum type="arabicPeriod"/>
            </a:pPr>
            <a:r>
              <a:rPr lang="fr-FR" dirty="0"/>
              <a:t>Enfin, le gilet stabilisateur facilite la </a:t>
            </a:r>
            <a:r>
              <a:rPr lang="fr-FR" b="1" dirty="0"/>
              <a:t>remontée d’un plongeur </a:t>
            </a:r>
            <a:r>
              <a:rPr lang="fr-FR" dirty="0"/>
              <a:t>en difficulté. </a:t>
            </a:r>
          </a:p>
          <a:p>
            <a:pPr marL="342900" indent="-342900" algn="l">
              <a:buFont typeface="Arial" panose="020B0604020202020204" pitchFamily="34" charset="0"/>
              <a:buChar char="•"/>
            </a:pPr>
            <a:r>
              <a:rPr lang="fr-FR" dirty="0"/>
              <a:t>Comme pour les combinaisons de plongée, il existe différents modèles de gilets stabilisateurs, en fonction des morphologies (enfants, femmes et hommes), des typologie de plongées (tek, loisir, ...)</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Informations</a:t>
            </a:r>
          </a:p>
        </p:txBody>
      </p:sp>
      <p:sp>
        <p:nvSpPr>
          <p:cNvPr id="11" name="ZoneTexte 10">
            <a:extLst>
              <a:ext uri="{FF2B5EF4-FFF2-40B4-BE49-F238E27FC236}">
                <a16:creationId xmlns:a16="http://schemas.microsoft.com/office/drawing/2014/main" id="{6811825B-A4F3-434D-BA84-8A8FDE939B5B}"/>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53661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14EA65A2-26A9-4C30-89DF-A3E1D985C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70" y="4341003"/>
            <a:ext cx="2127797" cy="2380472"/>
          </a:xfrm>
          <a:prstGeom prst="rect">
            <a:avLst/>
          </a:prstGeom>
        </p:spPr>
      </p:pic>
      <p:pic>
        <p:nvPicPr>
          <p:cNvPr id="14" name="Image 13">
            <a:extLst>
              <a:ext uri="{FF2B5EF4-FFF2-40B4-BE49-F238E27FC236}">
                <a16:creationId xmlns:a16="http://schemas.microsoft.com/office/drawing/2014/main" id="{11982DD4-9587-448A-BAB9-5830B3ED113D}"/>
              </a:ext>
            </a:extLst>
          </p:cNvPr>
          <p:cNvPicPr>
            <a:picLocks noChangeAspect="1"/>
          </p:cNvPicPr>
          <p:nvPr/>
        </p:nvPicPr>
        <p:blipFill rotWithShape="1">
          <a:blip r:embed="rId3">
            <a:extLst>
              <a:ext uri="{28A0092B-C50C-407E-A947-70E740481C1C}">
                <a14:useLocalDpi xmlns:a14="http://schemas.microsoft.com/office/drawing/2010/main" val="0"/>
              </a:ext>
            </a:extLst>
          </a:blip>
          <a:srcRect l="26986" t="21450" r="27896" b="21450"/>
          <a:stretch/>
        </p:blipFill>
        <p:spPr>
          <a:xfrm>
            <a:off x="10259926" y="2908355"/>
            <a:ext cx="1893505" cy="2680898"/>
          </a:xfrm>
          <a:prstGeom prst="rect">
            <a:avLst/>
          </a:prstGeom>
        </p:spPr>
      </p:pic>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6176590"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En fonction de votre usage et de votre niveau, les gilets se déclinent en trois grandes familles :</a:t>
            </a:r>
          </a:p>
          <a:p>
            <a:pPr marL="800100" lvl="1" indent="-342900" algn="l">
              <a:buFont typeface="Arial" panose="020B0604020202020204" pitchFamily="34" charset="0"/>
              <a:buChar char="•"/>
            </a:pPr>
            <a:r>
              <a:rPr lang="fr-FR" dirty="0"/>
              <a:t>Les </a:t>
            </a:r>
            <a:r>
              <a:rPr lang="fr-FR" u="sng" dirty="0"/>
              <a:t>enveloppants</a:t>
            </a:r>
            <a:r>
              <a:rPr lang="fr-FR" dirty="0"/>
              <a:t> assurent une flottabilité dorsale et ventrale grâce à un volume d’air bien réparti sur toute la surface enveloppée et d’un seul tenant.</a:t>
            </a:r>
          </a:p>
          <a:p>
            <a:pPr marL="800100" lvl="1" indent="-342900" algn="l">
              <a:buFont typeface="Arial" panose="020B0604020202020204" pitchFamily="34" charset="0"/>
              <a:buChar char="•"/>
            </a:pPr>
            <a:r>
              <a:rPr lang="fr-FR" dirty="0"/>
              <a:t>Les gilets à </a:t>
            </a:r>
            <a:r>
              <a:rPr lang="fr-FR" u="sng" dirty="0"/>
              <a:t>flottabilité dorsale</a:t>
            </a:r>
            <a:r>
              <a:rPr lang="fr-FR" dirty="0"/>
              <a:t>. Leur vessie est située dans le dos du plongeur libérant ainsi le torse et rendant le serrage indépendant du gonflage.</a:t>
            </a:r>
          </a:p>
          <a:p>
            <a:pPr marL="800100" lvl="1" indent="-342900" algn="l">
              <a:buFont typeface="Arial" panose="020B0604020202020204" pitchFamily="34" charset="0"/>
              <a:buChar char="•"/>
            </a:pPr>
            <a:r>
              <a:rPr lang="fr-FR" dirty="0"/>
              <a:t>Les gilets </a:t>
            </a:r>
            <a:r>
              <a:rPr lang="fr-FR" u="sng" dirty="0"/>
              <a:t>ajustables</a:t>
            </a:r>
            <a:r>
              <a:rPr lang="fr-FR" dirty="0"/>
              <a:t> (1 et 2) se caractérisent par leur facilité de s’ajuster grâce aux sangles de devant et facilitent leur équipement et dés-équipement.</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modèles</a:t>
            </a:r>
          </a:p>
        </p:txBody>
      </p:sp>
      <p:pic>
        <p:nvPicPr>
          <p:cNvPr id="7" name="Image 6">
            <a:extLst>
              <a:ext uri="{FF2B5EF4-FFF2-40B4-BE49-F238E27FC236}">
                <a16:creationId xmlns:a16="http://schemas.microsoft.com/office/drawing/2014/main" id="{2E859811-857A-4B00-9E7B-EE0B2233A2A3}"/>
              </a:ext>
            </a:extLst>
          </p:cNvPr>
          <p:cNvPicPr>
            <a:picLocks noChangeAspect="1"/>
          </p:cNvPicPr>
          <p:nvPr/>
        </p:nvPicPr>
        <p:blipFill rotWithShape="1">
          <a:blip r:embed="rId4">
            <a:extLst>
              <a:ext uri="{28A0092B-C50C-407E-A947-70E740481C1C}">
                <a14:useLocalDpi xmlns:a14="http://schemas.microsoft.com/office/drawing/2010/main" val="0"/>
              </a:ext>
            </a:extLst>
          </a:blip>
          <a:srcRect l="9779" r="8401"/>
          <a:stretch/>
        </p:blipFill>
        <p:spPr>
          <a:xfrm>
            <a:off x="8510487" y="1764547"/>
            <a:ext cx="1749439" cy="2392058"/>
          </a:xfrm>
          <a:prstGeom prst="rect">
            <a:avLst/>
          </a:prstGeom>
        </p:spPr>
      </p:pic>
      <p:sp>
        <p:nvSpPr>
          <p:cNvPr id="16" name="ZoneTexte 15">
            <a:extLst>
              <a:ext uri="{FF2B5EF4-FFF2-40B4-BE49-F238E27FC236}">
                <a16:creationId xmlns:a16="http://schemas.microsoft.com/office/drawing/2014/main" id="{E0AF299F-BFA9-4541-AFA9-48BEAC2AF7CC}"/>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9633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999"/>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9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725319"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Gilet enveloppant</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modèles</a:t>
            </a:r>
          </a:p>
        </p:txBody>
      </p:sp>
      <p:graphicFrame>
        <p:nvGraphicFramePr>
          <p:cNvPr id="2" name="Tableau 2">
            <a:extLst>
              <a:ext uri="{FF2B5EF4-FFF2-40B4-BE49-F238E27FC236}">
                <a16:creationId xmlns:a16="http://schemas.microsoft.com/office/drawing/2014/main" id="{B847C73C-D441-485E-BADF-3EF498D59E7A}"/>
              </a:ext>
            </a:extLst>
          </p:cNvPr>
          <p:cNvGraphicFramePr>
            <a:graphicFrameLocks noGrp="1"/>
          </p:cNvGraphicFramePr>
          <p:nvPr>
            <p:extLst>
              <p:ext uri="{D42A27DB-BD31-4B8C-83A1-F6EECF244321}">
                <p14:modId xmlns:p14="http://schemas.microsoft.com/office/powerpoint/2010/main" val="1042820784"/>
              </p:ext>
            </p:extLst>
          </p:nvPr>
        </p:nvGraphicFramePr>
        <p:xfrm>
          <a:off x="2783438" y="2628386"/>
          <a:ext cx="8596769" cy="3479800"/>
        </p:xfrm>
        <a:graphic>
          <a:graphicData uri="http://schemas.openxmlformats.org/drawingml/2006/table">
            <a:tbl>
              <a:tblPr firstRow="1" bandRow="1">
                <a:tableStyleId>{5C22544A-7EE6-4342-B048-85BDC9FD1C3A}</a:tableStyleId>
              </a:tblPr>
              <a:tblGrid>
                <a:gridCol w="1888150">
                  <a:extLst>
                    <a:ext uri="{9D8B030D-6E8A-4147-A177-3AD203B41FA5}">
                      <a16:colId xmlns:a16="http://schemas.microsoft.com/office/drawing/2014/main" val="734240950"/>
                    </a:ext>
                  </a:extLst>
                </a:gridCol>
                <a:gridCol w="3201818">
                  <a:extLst>
                    <a:ext uri="{9D8B030D-6E8A-4147-A177-3AD203B41FA5}">
                      <a16:colId xmlns:a16="http://schemas.microsoft.com/office/drawing/2014/main" val="126312602"/>
                    </a:ext>
                  </a:extLst>
                </a:gridCol>
                <a:gridCol w="3506801">
                  <a:extLst>
                    <a:ext uri="{9D8B030D-6E8A-4147-A177-3AD203B41FA5}">
                      <a16:colId xmlns:a16="http://schemas.microsoft.com/office/drawing/2014/main" val="3714620466"/>
                    </a:ext>
                  </a:extLst>
                </a:gridCol>
              </a:tblGrid>
              <a:tr h="370840">
                <a:tc>
                  <a:txBody>
                    <a:bodyPr/>
                    <a:lstStyle/>
                    <a:p>
                      <a:endParaRPr lang="fr-FR" dirty="0"/>
                    </a:p>
                  </a:txBody>
                  <a:tcPr/>
                </a:tc>
                <a:tc>
                  <a:txBody>
                    <a:bodyPr/>
                    <a:lstStyle/>
                    <a:p>
                      <a:r>
                        <a:rPr lang="fr-FR" dirty="0"/>
                        <a:t>Avantages</a:t>
                      </a:r>
                    </a:p>
                  </a:txBody>
                  <a:tcPr/>
                </a:tc>
                <a:tc>
                  <a:txBody>
                    <a:bodyPr/>
                    <a:lstStyle/>
                    <a:p>
                      <a:r>
                        <a:rPr lang="fr-FR" dirty="0"/>
                        <a:t>Inconvénients</a:t>
                      </a:r>
                    </a:p>
                  </a:txBody>
                  <a:tcPr/>
                </a:tc>
                <a:extLst>
                  <a:ext uri="{0D108BD9-81ED-4DB2-BD59-A6C34878D82A}">
                    <a16:rowId xmlns:a16="http://schemas.microsoft.com/office/drawing/2014/main" val="1314221740"/>
                  </a:ext>
                </a:extLst>
              </a:tr>
              <a:tr h="370840">
                <a:tc>
                  <a:txBody>
                    <a:bodyPr/>
                    <a:lstStyle/>
                    <a:p>
                      <a:r>
                        <a:rPr lang="fr-FR" dirty="0"/>
                        <a:t>Gilet enveloppant</a:t>
                      </a:r>
                    </a:p>
                  </a:txBody>
                  <a:tcPr/>
                </a:tc>
                <a:tc>
                  <a:txBody>
                    <a:bodyPr/>
                    <a:lstStyle/>
                    <a:p>
                      <a:pPr marL="180975" indent="-180975">
                        <a:buFont typeface="Arial" panose="020B0604020202020204" pitchFamily="34" charset="0"/>
                        <a:buChar char="•"/>
                      </a:pPr>
                      <a:r>
                        <a:rPr lang="fr-FR" dirty="0"/>
                        <a:t>Permet d’être également un gilet de sauvetage car les voies aériennes sont maintenues hors de l’eau un fois gonflé en surface (pour certains modèles).</a:t>
                      </a:r>
                    </a:p>
                  </a:txBody>
                  <a:tcPr/>
                </a:tc>
                <a:tc>
                  <a:txBody>
                    <a:bodyPr/>
                    <a:lstStyle/>
                    <a:p>
                      <a:pPr marL="180975" indent="-180975">
                        <a:buFont typeface="Arial" panose="020B0604020202020204" pitchFamily="34" charset="0"/>
                        <a:buChar char="•"/>
                      </a:pPr>
                      <a:r>
                        <a:rPr lang="fr-FR" dirty="0"/>
                        <a:t>Ne peut pas être gonflé à 100% de sa capacité (entrave les mouvements et comprime la cage thoracique).</a:t>
                      </a:r>
                    </a:p>
                    <a:p>
                      <a:pPr marL="180975" indent="-180975">
                        <a:buFont typeface="Arial" panose="020B0604020202020204" pitchFamily="34" charset="0"/>
                        <a:buChar char="•"/>
                      </a:pPr>
                      <a:r>
                        <a:rPr lang="fr-FR" dirty="0"/>
                        <a:t>Ne s’adapte pas à différents gabarits.</a:t>
                      </a:r>
                    </a:p>
                    <a:p>
                      <a:pPr marL="180975" indent="-180975">
                        <a:buFont typeface="Arial" panose="020B0604020202020204" pitchFamily="34" charset="0"/>
                        <a:buChar char="•"/>
                      </a:pPr>
                      <a:r>
                        <a:rPr lang="fr-FR" dirty="0"/>
                        <a:t>Passage des bras parfois difficile.</a:t>
                      </a:r>
                    </a:p>
                    <a:p>
                      <a:pPr marL="180975" indent="-180975">
                        <a:buFont typeface="Arial" panose="020B0604020202020204" pitchFamily="34" charset="0"/>
                        <a:buChar char="•"/>
                      </a:pPr>
                      <a:r>
                        <a:rPr lang="fr-FR" dirty="0"/>
                        <a:t>A tendance à compresser la poitrine, rendant son port parfois inconfortable, notamment pour les plongeuses.</a:t>
                      </a:r>
                    </a:p>
                  </a:txBody>
                  <a:tcPr/>
                </a:tc>
                <a:extLst>
                  <a:ext uri="{0D108BD9-81ED-4DB2-BD59-A6C34878D82A}">
                    <a16:rowId xmlns:a16="http://schemas.microsoft.com/office/drawing/2014/main" val="4069540014"/>
                  </a:ext>
                </a:extLst>
              </a:tr>
            </a:tbl>
          </a:graphicData>
        </a:graphic>
      </p:graphicFrame>
      <p:sp>
        <p:nvSpPr>
          <p:cNvPr id="14" name="ZoneTexte 13">
            <a:extLst>
              <a:ext uri="{FF2B5EF4-FFF2-40B4-BE49-F238E27FC236}">
                <a16:creationId xmlns:a16="http://schemas.microsoft.com/office/drawing/2014/main" id="{D4D39437-ED36-4ED8-B142-8F5E646B5E11}"/>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333640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725319"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Gilet ajustable</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modèles</a:t>
            </a:r>
          </a:p>
        </p:txBody>
      </p:sp>
      <p:graphicFrame>
        <p:nvGraphicFramePr>
          <p:cNvPr id="2" name="Tableau 2">
            <a:extLst>
              <a:ext uri="{FF2B5EF4-FFF2-40B4-BE49-F238E27FC236}">
                <a16:creationId xmlns:a16="http://schemas.microsoft.com/office/drawing/2014/main" id="{B847C73C-D441-485E-BADF-3EF498D59E7A}"/>
              </a:ext>
            </a:extLst>
          </p:cNvPr>
          <p:cNvGraphicFramePr>
            <a:graphicFrameLocks noGrp="1"/>
          </p:cNvGraphicFramePr>
          <p:nvPr>
            <p:extLst>
              <p:ext uri="{D42A27DB-BD31-4B8C-83A1-F6EECF244321}">
                <p14:modId xmlns:p14="http://schemas.microsoft.com/office/powerpoint/2010/main" val="3524870832"/>
              </p:ext>
            </p:extLst>
          </p:nvPr>
        </p:nvGraphicFramePr>
        <p:xfrm>
          <a:off x="2783438" y="2628386"/>
          <a:ext cx="8596769" cy="2656840"/>
        </p:xfrm>
        <a:graphic>
          <a:graphicData uri="http://schemas.openxmlformats.org/drawingml/2006/table">
            <a:tbl>
              <a:tblPr firstRow="1" bandRow="1">
                <a:tableStyleId>{5C22544A-7EE6-4342-B048-85BDC9FD1C3A}</a:tableStyleId>
              </a:tblPr>
              <a:tblGrid>
                <a:gridCol w="1786383">
                  <a:extLst>
                    <a:ext uri="{9D8B030D-6E8A-4147-A177-3AD203B41FA5}">
                      <a16:colId xmlns:a16="http://schemas.microsoft.com/office/drawing/2014/main" val="734240950"/>
                    </a:ext>
                  </a:extLst>
                </a:gridCol>
                <a:gridCol w="3303585">
                  <a:extLst>
                    <a:ext uri="{9D8B030D-6E8A-4147-A177-3AD203B41FA5}">
                      <a16:colId xmlns:a16="http://schemas.microsoft.com/office/drawing/2014/main" val="126312602"/>
                    </a:ext>
                  </a:extLst>
                </a:gridCol>
                <a:gridCol w="3506801">
                  <a:extLst>
                    <a:ext uri="{9D8B030D-6E8A-4147-A177-3AD203B41FA5}">
                      <a16:colId xmlns:a16="http://schemas.microsoft.com/office/drawing/2014/main" val="3714620466"/>
                    </a:ext>
                  </a:extLst>
                </a:gridCol>
              </a:tblGrid>
              <a:tr h="370840">
                <a:tc>
                  <a:txBody>
                    <a:bodyPr/>
                    <a:lstStyle/>
                    <a:p>
                      <a:endParaRPr lang="fr-FR" dirty="0"/>
                    </a:p>
                  </a:txBody>
                  <a:tcPr/>
                </a:tc>
                <a:tc>
                  <a:txBody>
                    <a:bodyPr/>
                    <a:lstStyle/>
                    <a:p>
                      <a:r>
                        <a:rPr lang="fr-FR" dirty="0"/>
                        <a:t>Avantages</a:t>
                      </a:r>
                    </a:p>
                  </a:txBody>
                  <a:tcPr/>
                </a:tc>
                <a:tc>
                  <a:txBody>
                    <a:bodyPr/>
                    <a:lstStyle/>
                    <a:p>
                      <a:r>
                        <a:rPr lang="fr-FR" dirty="0"/>
                        <a:t>Inconvénients</a:t>
                      </a:r>
                    </a:p>
                  </a:txBody>
                  <a:tcPr/>
                </a:tc>
                <a:extLst>
                  <a:ext uri="{0D108BD9-81ED-4DB2-BD59-A6C34878D82A}">
                    <a16:rowId xmlns:a16="http://schemas.microsoft.com/office/drawing/2014/main" val="1314221740"/>
                  </a:ext>
                </a:extLst>
              </a:tr>
              <a:tr h="370840">
                <a:tc>
                  <a:txBody>
                    <a:bodyPr/>
                    <a:lstStyle/>
                    <a:p>
                      <a:r>
                        <a:rPr lang="fr-FR" dirty="0"/>
                        <a:t>Gilet ajustable</a:t>
                      </a:r>
                    </a:p>
                  </a:txBody>
                  <a:tcPr/>
                </a:tc>
                <a:tc>
                  <a:txBody>
                    <a:bodyPr/>
                    <a:lstStyle/>
                    <a:p>
                      <a:pPr marL="180975" indent="-180975">
                        <a:buFont typeface="Arial" panose="020B0604020202020204" pitchFamily="34" charset="0"/>
                        <a:buChar char="•"/>
                      </a:pPr>
                      <a:r>
                        <a:rPr lang="fr-FR" dirty="0"/>
                        <a:t>S’adapte à différents gabarits.</a:t>
                      </a:r>
                    </a:p>
                    <a:p>
                      <a:pPr marL="180975" indent="-180975">
                        <a:buFont typeface="Arial" panose="020B0604020202020204" pitchFamily="34" charset="0"/>
                        <a:buChar char="•"/>
                      </a:pPr>
                      <a:r>
                        <a:rPr lang="fr-FR" dirty="0"/>
                        <a:t>Les sangles détachables permettent d’enfiler le gilet sans solliciter de mouvements importants au niveau des épaules.</a:t>
                      </a:r>
                    </a:p>
                    <a:p>
                      <a:pPr marL="180975" indent="-180975">
                        <a:buFont typeface="Arial" panose="020B0604020202020204" pitchFamily="34" charset="0"/>
                        <a:buChar char="•"/>
                      </a:pPr>
                      <a:r>
                        <a:rPr lang="fr-FR" dirty="0"/>
                        <a:t>Pas de poche d'air passant sur les épaules et la poitrine.</a:t>
                      </a:r>
                    </a:p>
                  </a:txBody>
                  <a:tcPr/>
                </a:tc>
                <a:tc>
                  <a:txBody>
                    <a:bodyPr/>
                    <a:lstStyle/>
                    <a:p>
                      <a:pPr marL="180975" indent="-180975">
                        <a:buFont typeface="Arial" panose="020B0604020202020204" pitchFamily="34" charset="0"/>
                        <a:buChar char="•"/>
                      </a:pPr>
                      <a:r>
                        <a:rPr lang="fr-FR" dirty="0"/>
                        <a:t>Ne peut pas être gonflé à 100% de sa capacité (entrave les mouvements et comprime la cage thoracique).</a:t>
                      </a:r>
                    </a:p>
                  </a:txBody>
                  <a:tcPr/>
                </a:tc>
                <a:extLst>
                  <a:ext uri="{0D108BD9-81ED-4DB2-BD59-A6C34878D82A}">
                    <a16:rowId xmlns:a16="http://schemas.microsoft.com/office/drawing/2014/main" val="4069540014"/>
                  </a:ext>
                </a:extLst>
              </a:tr>
            </a:tbl>
          </a:graphicData>
        </a:graphic>
      </p:graphicFrame>
      <p:sp>
        <p:nvSpPr>
          <p:cNvPr id="14" name="ZoneTexte 13">
            <a:extLst>
              <a:ext uri="{FF2B5EF4-FFF2-40B4-BE49-F238E27FC236}">
                <a16:creationId xmlns:a16="http://schemas.microsoft.com/office/drawing/2014/main" id="{25CF5732-F04B-4145-8421-AB64BB7F2016}"/>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08135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725319"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Gilet à flottabilité dorsale</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modèles</a:t>
            </a:r>
          </a:p>
        </p:txBody>
      </p:sp>
      <p:graphicFrame>
        <p:nvGraphicFramePr>
          <p:cNvPr id="2" name="Tableau 2">
            <a:extLst>
              <a:ext uri="{FF2B5EF4-FFF2-40B4-BE49-F238E27FC236}">
                <a16:creationId xmlns:a16="http://schemas.microsoft.com/office/drawing/2014/main" id="{B847C73C-D441-485E-BADF-3EF498D59E7A}"/>
              </a:ext>
            </a:extLst>
          </p:cNvPr>
          <p:cNvGraphicFramePr>
            <a:graphicFrameLocks noGrp="1"/>
          </p:cNvGraphicFramePr>
          <p:nvPr>
            <p:extLst>
              <p:ext uri="{D42A27DB-BD31-4B8C-83A1-F6EECF244321}">
                <p14:modId xmlns:p14="http://schemas.microsoft.com/office/powerpoint/2010/main" val="1164274668"/>
              </p:ext>
            </p:extLst>
          </p:nvPr>
        </p:nvGraphicFramePr>
        <p:xfrm>
          <a:off x="2783438" y="2628386"/>
          <a:ext cx="8596769" cy="2931160"/>
        </p:xfrm>
        <a:graphic>
          <a:graphicData uri="http://schemas.openxmlformats.org/drawingml/2006/table">
            <a:tbl>
              <a:tblPr firstRow="1" bandRow="1">
                <a:tableStyleId>{5C22544A-7EE6-4342-B048-85BDC9FD1C3A}</a:tableStyleId>
              </a:tblPr>
              <a:tblGrid>
                <a:gridCol w="1888150">
                  <a:extLst>
                    <a:ext uri="{9D8B030D-6E8A-4147-A177-3AD203B41FA5}">
                      <a16:colId xmlns:a16="http://schemas.microsoft.com/office/drawing/2014/main" val="734240950"/>
                    </a:ext>
                  </a:extLst>
                </a:gridCol>
                <a:gridCol w="3201818">
                  <a:extLst>
                    <a:ext uri="{9D8B030D-6E8A-4147-A177-3AD203B41FA5}">
                      <a16:colId xmlns:a16="http://schemas.microsoft.com/office/drawing/2014/main" val="126312602"/>
                    </a:ext>
                  </a:extLst>
                </a:gridCol>
                <a:gridCol w="3506801">
                  <a:extLst>
                    <a:ext uri="{9D8B030D-6E8A-4147-A177-3AD203B41FA5}">
                      <a16:colId xmlns:a16="http://schemas.microsoft.com/office/drawing/2014/main" val="3714620466"/>
                    </a:ext>
                  </a:extLst>
                </a:gridCol>
              </a:tblGrid>
              <a:tr h="370840">
                <a:tc>
                  <a:txBody>
                    <a:bodyPr/>
                    <a:lstStyle/>
                    <a:p>
                      <a:endParaRPr lang="fr-FR" dirty="0"/>
                    </a:p>
                  </a:txBody>
                  <a:tcPr/>
                </a:tc>
                <a:tc>
                  <a:txBody>
                    <a:bodyPr/>
                    <a:lstStyle/>
                    <a:p>
                      <a:r>
                        <a:rPr lang="fr-FR" dirty="0"/>
                        <a:t>Avantages</a:t>
                      </a:r>
                    </a:p>
                  </a:txBody>
                  <a:tcPr/>
                </a:tc>
                <a:tc>
                  <a:txBody>
                    <a:bodyPr/>
                    <a:lstStyle/>
                    <a:p>
                      <a:r>
                        <a:rPr lang="fr-FR" dirty="0"/>
                        <a:t>Inconvénients</a:t>
                      </a:r>
                    </a:p>
                  </a:txBody>
                  <a:tcPr/>
                </a:tc>
                <a:extLst>
                  <a:ext uri="{0D108BD9-81ED-4DB2-BD59-A6C34878D82A}">
                    <a16:rowId xmlns:a16="http://schemas.microsoft.com/office/drawing/2014/main" val="1314221740"/>
                  </a:ext>
                </a:extLst>
              </a:tr>
              <a:tr h="370840">
                <a:tc>
                  <a:txBody>
                    <a:bodyPr/>
                    <a:lstStyle/>
                    <a:p>
                      <a:r>
                        <a:rPr lang="fr-FR" dirty="0"/>
                        <a:t>Gilet à flottabilité dorsale</a:t>
                      </a:r>
                    </a:p>
                  </a:txBody>
                  <a:tcPr/>
                </a:tc>
                <a:tc>
                  <a:txBody>
                    <a:bodyPr/>
                    <a:lstStyle/>
                    <a:p>
                      <a:pPr marL="180975" indent="-180975">
                        <a:buFont typeface="Arial" panose="020B0604020202020204" pitchFamily="34" charset="0"/>
                        <a:buChar char="•"/>
                      </a:pPr>
                      <a:r>
                        <a:rPr lang="fr-FR" dirty="0"/>
                        <a:t>Peut être gonflé à 100% de sa capacité.</a:t>
                      </a:r>
                    </a:p>
                    <a:p>
                      <a:pPr marL="180975" indent="-180975">
                        <a:buFont typeface="Arial" panose="020B0604020202020204" pitchFamily="34" charset="0"/>
                        <a:buChar char="•"/>
                      </a:pPr>
                      <a:r>
                        <a:rPr lang="fr-FR" dirty="0"/>
                        <a:t>N’entrave pas les mouvements une fois gonflé.</a:t>
                      </a:r>
                    </a:p>
                    <a:p>
                      <a:pPr marL="180975" indent="-180975">
                        <a:buFont typeface="Arial" panose="020B0604020202020204" pitchFamily="34" charset="0"/>
                        <a:buChar char="•"/>
                      </a:pPr>
                      <a:r>
                        <a:rPr lang="fr-FR" dirty="0"/>
                        <a:t>Facilite la position horizontale en immersion.</a:t>
                      </a:r>
                    </a:p>
                    <a:p>
                      <a:pPr marL="180975" indent="-180975">
                        <a:buFont typeface="Arial" panose="020B0604020202020204" pitchFamily="34" charset="0"/>
                        <a:buChar char="•"/>
                      </a:pPr>
                      <a:r>
                        <a:rPr lang="fr-FR" dirty="0"/>
                        <a:t>Permet une </a:t>
                      </a:r>
                      <a:r>
                        <a:rPr lang="fr-FR" b="0" dirty="0"/>
                        <a:t>totale liberté du plongeur </a:t>
                      </a:r>
                      <a:r>
                        <a:rPr lang="fr-FR" dirty="0"/>
                        <a:t>(pas de sensation de compression).</a:t>
                      </a:r>
                    </a:p>
                  </a:txBody>
                  <a:tcPr/>
                </a:tc>
                <a:tc>
                  <a:txBody>
                    <a:bodyPr/>
                    <a:lstStyle/>
                    <a:p>
                      <a:pPr marL="180975" indent="-180975">
                        <a:buFont typeface="Arial" panose="020B0604020202020204" pitchFamily="34" charset="0"/>
                        <a:buChar char="•"/>
                      </a:pPr>
                      <a:r>
                        <a:rPr lang="fr-FR" dirty="0"/>
                        <a:t>Ne permet pas d’être également un gilet de sauvetage car les voies aériennes ne sont pas maintenues hors de l’eau une fois gonflé en surface.</a:t>
                      </a:r>
                    </a:p>
                  </a:txBody>
                  <a:tcPr/>
                </a:tc>
                <a:extLst>
                  <a:ext uri="{0D108BD9-81ED-4DB2-BD59-A6C34878D82A}">
                    <a16:rowId xmlns:a16="http://schemas.microsoft.com/office/drawing/2014/main" val="4069540014"/>
                  </a:ext>
                </a:extLst>
              </a:tr>
            </a:tbl>
          </a:graphicData>
        </a:graphic>
      </p:graphicFrame>
      <p:sp>
        <p:nvSpPr>
          <p:cNvPr id="16" name="ZoneTexte 15">
            <a:extLst>
              <a:ext uri="{FF2B5EF4-FFF2-40B4-BE49-F238E27FC236}">
                <a16:creationId xmlns:a16="http://schemas.microsoft.com/office/drawing/2014/main" id="{4A8C9B1D-AB96-406A-81C3-C189118FABDE}"/>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45908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C75F16-5BAD-4674-A5C7-2CD48E9F95FB}"/>
              </a:ext>
            </a:extLst>
          </p:cNvPr>
          <p:cNvPicPr>
            <a:picLocks noChangeAspect="1"/>
          </p:cNvPicPr>
          <p:nvPr/>
        </p:nvPicPr>
        <p:blipFill rotWithShape="1">
          <a:blip r:embed="rId2">
            <a:extLst>
              <a:ext uri="{28A0092B-C50C-407E-A947-70E740481C1C}">
                <a14:useLocalDpi xmlns:a14="http://schemas.microsoft.com/office/drawing/2010/main" val="0"/>
              </a:ext>
            </a:extLst>
          </a:blip>
          <a:srcRect l="16689" t="9110" r="16512" b="9460"/>
          <a:stretch/>
        </p:blipFill>
        <p:spPr>
          <a:xfrm>
            <a:off x="8953772" y="876188"/>
            <a:ext cx="3137338" cy="3824576"/>
          </a:xfrm>
          <a:prstGeom prst="rect">
            <a:avLst/>
          </a:prstGeom>
        </p:spPr>
      </p:pic>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6" y="1994262"/>
            <a:ext cx="6975567"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t>Chaque gilet stabilisateur possédant ses propres avantages et inconvénients, le choix va se faire en fonction :</a:t>
            </a:r>
          </a:p>
          <a:p>
            <a:pPr marL="342900" indent="-342900" algn="l">
              <a:buFont typeface="Arial" panose="020B0604020202020204" pitchFamily="34" charset="0"/>
              <a:buChar char="•"/>
            </a:pPr>
            <a:r>
              <a:rPr lang="fr-FR" sz="2000" dirty="0"/>
              <a:t>de votre pratique de la plongée qu’on peut répartir en 3 niveaux :</a:t>
            </a:r>
          </a:p>
          <a:p>
            <a:pPr marL="800100" lvl="1" indent="-342900" algn="l">
              <a:buFont typeface="Arial" panose="020B0604020202020204" pitchFamily="34" charset="0"/>
              <a:buChar char="•"/>
            </a:pPr>
            <a:r>
              <a:rPr lang="fr-FR" sz="1600" dirty="0"/>
              <a:t>la plongée loisir, </a:t>
            </a:r>
          </a:p>
          <a:p>
            <a:pPr marL="800100" lvl="1" indent="-342900" algn="l">
              <a:buFont typeface="Arial" panose="020B0604020202020204" pitchFamily="34" charset="0"/>
              <a:buChar char="•"/>
            </a:pPr>
            <a:r>
              <a:rPr lang="fr-FR" sz="1600" dirty="0"/>
              <a:t>la plongée technique </a:t>
            </a:r>
          </a:p>
          <a:p>
            <a:pPr marL="800100" lvl="1" indent="-342900" algn="l">
              <a:buFont typeface="Arial" panose="020B0604020202020204" pitchFamily="34" charset="0"/>
              <a:buChar char="•"/>
            </a:pPr>
            <a:r>
              <a:rPr lang="fr-FR" sz="1600" i="1" dirty="0"/>
              <a:t>… et la plongée "voyage" (facile à transporter et légère) </a:t>
            </a:r>
          </a:p>
          <a:p>
            <a:pPr marL="342900" indent="-342900" algn="l">
              <a:buFont typeface="Arial" panose="020B0604020202020204" pitchFamily="34" charset="0"/>
              <a:buChar char="•"/>
            </a:pPr>
            <a:r>
              <a:rPr lang="fr-FR" sz="2000" dirty="0"/>
              <a:t>de votre morphologie, </a:t>
            </a:r>
          </a:p>
          <a:p>
            <a:pPr marL="342900" indent="-342900" algn="l">
              <a:buFont typeface="Arial" panose="020B0604020202020204" pitchFamily="34" charset="0"/>
              <a:buChar char="•"/>
            </a:pPr>
            <a:r>
              <a:rPr lang="fr-FR" sz="2000" dirty="0"/>
              <a:t>du nombre de plongées que vous effectuez chaque année, </a:t>
            </a:r>
          </a:p>
          <a:p>
            <a:pPr marL="342900" indent="-342900" algn="l">
              <a:buFont typeface="Arial" panose="020B0604020202020204" pitchFamily="34" charset="0"/>
              <a:buChar char="•"/>
            </a:pPr>
            <a:r>
              <a:rPr lang="fr-FR" sz="2000" dirty="0"/>
              <a:t>de votre budget,</a:t>
            </a:r>
          </a:p>
          <a:p>
            <a:pPr marL="342900" indent="-342900" algn="l">
              <a:buFont typeface="Arial" panose="020B0604020202020204" pitchFamily="34" charset="0"/>
              <a:buChar char="•"/>
            </a:pPr>
            <a:r>
              <a:rPr lang="fr-FR" sz="2000" dirty="0"/>
              <a:t>mais aussi des différentes caractéristiques/qualités de chaque </a:t>
            </a:r>
            <a:r>
              <a:rPr lang="fr-FR" sz="2000" dirty="0" err="1"/>
              <a:t>stab</a:t>
            </a:r>
            <a:r>
              <a:rPr lang="fr-FR" sz="2000" dirty="0"/>
              <a:t>.</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Selon la pratique : conseils du GP</a:t>
            </a:r>
          </a:p>
        </p:txBody>
      </p:sp>
      <p:sp>
        <p:nvSpPr>
          <p:cNvPr id="14" name="ZoneTexte 13">
            <a:extLst>
              <a:ext uri="{FF2B5EF4-FFF2-40B4-BE49-F238E27FC236}">
                <a16:creationId xmlns:a16="http://schemas.microsoft.com/office/drawing/2014/main" id="{23D9551D-C9DB-48DE-A5E3-1D8626F59D50}"/>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23520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3"/>
            <a:ext cx="9858103" cy="4093028"/>
          </a:xfrm>
        </p:spPr>
        <p:txBody>
          <a:bodyPr>
            <a:normAutofit/>
          </a:bodyPr>
          <a:lstStyle/>
          <a:p>
            <a:pPr marL="342900" indent="-342900" algn="l">
              <a:lnSpc>
                <a:spcPct val="100000"/>
              </a:lnSpc>
              <a:spcBef>
                <a:spcPts val="0"/>
              </a:spcBef>
              <a:buFont typeface="Arial" panose="020B0604020202020204" pitchFamily="34" charset="0"/>
              <a:buChar char="•"/>
            </a:pPr>
            <a:r>
              <a:rPr lang="fr-FR" dirty="0"/>
              <a:t>Comprendre et adapter  votre flottabilité en tant que guide de palanquée</a:t>
            </a:r>
          </a:p>
          <a:p>
            <a:pPr marL="342900" indent="-342900" algn="l">
              <a:lnSpc>
                <a:spcPct val="100000"/>
              </a:lnSpc>
              <a:spcBef>
                <a:spcPts val="0"/>
              </a:spcBef>
              <a:buFont typeface="Arial" panose="020B0604020202020204" pitchFamily="34" charset="0"/>
              <a:buChar char="•"/>
            </a:pPr>
            <a:r>
              <a:rPr lang="fr-FR" dirty="0"/>
              <a:t>Détecter les défauts d’équilibrage des plongeurs encadrés</a:t>
            </a:r>
          </a:p>
          <a:p>
            <a:pPr marL="342900" indent="-342900" algn="l">
              <a:lnSpc>
                <a:spcPct val="100000"/>
              </a:lnSpc>
              <a:spcBef>
                <a:spcPts val="0"/>
              </a:spcBef>
              <a:buFont typeface="Arial" panose="020B0604020202020204" pitchFamily="34" charset="0"/>
              <a:buChar char="•"/>
            </a:pPr>
            <a:r>
              <a:rPr lang="fr-FR" dirty="0"/>
              <a:t>En fonction des conditions et du milieu</a:t>
            </a:r>
          </a:p>
          <a:p>
            <a:pPr marL="342900" indent="-342900" algn="l">
              <a:lnSpc>
                <a:spcPct val="100000"/>
              </a:lnSpc>
              <a:spcBef>
                <a:spcPts val="0"/>
              </a:spcBef>
              <a:buFont typeface="Arial" panose="020B0604020202020204" pitchFamily="34" charset="0"/>
              <a:buChar char="•"/>
            </a:pPr>
            <a:r>
              <a:rPr lang="fr-FR" dirty="0"/>
              <a:t>Être capable de calculer la flottabilité à partir :</a:t>
            </a:r>
          </a:p>
          <a:p>
            <a:pPr marL="800100" lvl="1" indent="-342900" algn="l">
              <a:lnSpc>
                <a:spcPct val="100000"/>
              </a:lnSpc>
              <a:spcBef>
                <a:spcPts val="0"/>
              </a:spcBef>
              <a:buFont typeface="Arial" panose="020B0604020202020204" pitchFamily="34" charset="0"/>
              <a:buChar char="•"/>
            </a:pPr>
            <a:r>
              <a:rPr lang="fr-FR" dirty="0"/>
              <a:t>Des facteurs de modification de la flottabilité (facteurs physiques et matériels)</a:t>
            </a:r>
          </a:p>
          <a:p>
            <a:pPr marL="800100" lvl="1" indent="-342900" algn="l">
              <a:lnSpc>
                <a:spcPct val="100000"/>
              </a:lnSpc>
              <a:spcBef>
                <a:spcPts val="0"/>
              </a:spcBef>
              <a:buFont typeface="Arial" panose="020B0604020202020204" pitchFamily="34" charset="0"/>
              <a:buChar char="•"/>
            </a:pPr>
            <a:r>
              <a:rPr lang="fr-FR" dirty="0"/>
              <a:t>De la loi d’Archimède</a:t>
            </a:r>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4" name="ZoneTexte 13">
            <a:extLst>
              <a:ext uri="{FF2B5EF4-FFF2-40B4-BE49-F238E27FC236}">
                <a16:creationId xmlns:a16="http://schemas.microsoft.com/office/drawing/2014/main" id="{34A214F2-4975-4FED-B09F-9CC94FBE1125}"/>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Objectifs</a:t>
            </a:r>
          </a:p>
        </p:txBody>
      </p:sp>
      <p:sp>
        <p:nvSpPr>
          <p:cNvPr id="12" name="ZoneTexte 11">
            <a:extLst>
              <a:ext uri="{FF2B5EF4-FFF2-40B4-BE49-F238E27FC236}">
                <a16:creationId xmlns:a16="http://schemas.microsoft.com/office/drawing/2014/main" id="{12BE6070-B80A-4D22-B2D0-796CEEF6F0A4}"/>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5" name="ZoneTexte 14">
            <a:extLst>
              <a:ext uri="{FF2B5EF4-FFF2-40B4-BE49-F238E27FC236}">
                <a16:creationId xmlns:a16="http://schemas.microsoft.com/office/drawing/2014/main" id="{CCA9EC3D-9058-4232-A04D-877FD89790A2}"/>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94123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677128"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sz="2000" dirty="0"/>
              <a:t>L’important est de choisir un gilet qui réponde au mieux à vos besoins de plongeurs et à votre morphologie. Tout d’abord, il doit s’adapter à votre corps et ne plus bouger lorsqu’il est fixé sur vous et éviter le phénomène de roulis du bloc. </a:t>
            </a:r>
          </a:p>
          <a:p>
            <a:pPr marL="342900" indent="-342900" algn="l">
              <a:buFont typeface="Arial" panose="020B0604020202020204" pitchFamily="34" charset="0"/>
              <a:buChar char="•"/>
            </a:pPr>
            <a:r>
              <a:rPr lang="fr-FR" sz="2000" dirty="0"/>
              <a:t>Le choix de votre gilet et son volume (10 à 30 L) doit se faire en fonction de votre physique, pour vous permettre de regagner la surface et de vous y maintenir en toute sécurité. </a:t>
            </a:r>
          </a:p>
          <a:p>
            <a:pPr marL="342900" indent="-342900" algn="l">
              <a:buFont typeface="Arial" panose="020B0604020202020204" pitchFamily="34" charset="0"/>
              <a:buChar char="•"/>
            </a:pPr>
            <a:r>
              <a:rPr lang="fr-FR" sz="2000" dirty="0"/>
              <a:t>Tous les gilets stabilisateurs, ou presque, comportent des poches à plombs intégrées et des purges haute et basse, un "Fen-stop". Les inflateurs sont plus ou moins rapides en fonction des marques. </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Selon la pratique : conseils du GP</a:t>
            </a:r>
          </a:p>
        </p:txBody>
      </p:sp>
      <p:sp>
        <p:nvSpPr>
          <p:cNvPr id="14" name="ZoneTexte 13">
            <a:extLst>
              <a:ext uri="{FF2B5EF4-FFF2-40B4-BE49-F238E27FC236}">
                <a16:creationId xmlns:a16="http://schemas.microsoft.com/office/drawing/2014/main" id="{23D9551D-C9DB-48DE-A5E3-1D8626F59D50}"/>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685829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4C8A1E-BF78-4A0F-AA89-1ED053509B43}"/>
              </a:ext>
            </a:extLst>
          </p:cNvPr>
          <p:cNvPicPr>
            <a:picLocks noChangeAspect="1"/>
          </p:cNvPicPr>
          <p:nvPr/>
        </p:nvPicPr>
        <p:blipFill>
          <a:blip r:embed="rId2"/>
          <a:stretch>
            <a:fillRect/>
          </a:stretch>
        </p:blipFill>
        <p:spPr>
          <a:xfrm>
            <a:off x="7545613" y="1650153"/>
            <a:ext cx="4570514" cy="3557694"/>
          </a:xfrm>
          <a:prstGeom prst="rect">
            <a:avLst/>
          </a:prstGeom>
        </p:spPr>
      </p:pic>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8" y="1994262"/>
            <a:ext cx="5931916"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eaLnBrk="1" hangingPunct="1">
              <a:lnSpc>
                <a:spcPct val="100000"/>
              </a:lnSpc>
              <a:spcBef>
                <a:spcPts val="0"/>
              </a:spcBef>
              <a:buFont typeface="Arial" panose="020B0604020202020204" pitchFamily="34" charset="0"/>
              <a:buChar char="•"/>
            </a:pPr>
            <a:r>
              <a:rPr lang="fr-FR" altLang="fr-FR" sz="2400" dirty="0">
                <a:cs typeface="Arial" panose="020B0604020202020204" pitchFamily="34" charset="0"/>
              </a:rPr>
              <a:t>Choix des accessoires</a:t>
            </a:r>
          </a:p>
          <a:p>
            <a:pPr marL="533400" lvl="1" indent="-171450" algn="l">
              <a:lnSpc>
                <a:spcPct val="100000"/>
              </a:lnSpc>
              <a:spcBef>
                <a:spcPts val="0"/>
              </a:spcBef>
              <a:buFont typeface="Arial" panose="020B0604020202020204" pitchFamily="34" charset="0"/>
              <a:buChar char="•"/>
            </a:pPr>
            <a:r>
              <a:rPr lang="fr-FR" altLang="fr-FR" dirty="0"/>
              <a:t>"Direct system" maniable avec "</a:t>
            </a:r>
            <a:r>
              <a:rPr lang="fr-FR" altLang="fr-FR" dirty="0" err="1"/>
              <a:t>Fenstop</a:t>
            </a:r>
            <a:r>
              <a:rPr lang="fr-FR" altLang="fr-FR" dirty="0"/>
              <a:t>",</a:t>
            </a:r>
          </a:p>
          <a:p>
            <a:pPr marL="533400" lvl="1" indent="-171450" algn="l">
              <a:lnSpc>
                <a:spcPct val="100000"/>
              </a:lnSpc>
              <a:spcBef>
                <a:spcPts val="0"/>
              </a:spcBef>
              <a:buFont typeface="Arial" panose="020B0604020202020204" pitchFamily="34" charset="0"/>
              <a:buChar char="•"/>
            </a:pPr>
            <a:r>
              <a:rPr lang="fr-FR" altLang="fr-FR" dirty="0"/>
              <a:t>Débit du "Direct system",</a:t>
            </a:r>
          </a:p>
          <a:p>
            <a:pPr marL="533400" lvl="1" indent="-171450" algn="l">
              <a:lnSpc>
                <a:spcPct val="100000"/>
              </a:lnSpc>
              <a:spcBef>
                <a:spcPts val="0"/>
              </a:spcBef>
              <a:buFont typeface="Arial" panose="020B0604020202020204" pitchFamily="34" charset="0"/>
              <a:buChar char="•"/>
            </a:pPr>
            <a:r>
              <a:rPr lang="fr-FR" altLang="fr-FR" dirty="0"/>
              <a:t>Emplacement et nombre de purges,</a:t>
            </a:r>
          </a:p>
          <a:p>
            <a:pPr marL="533400" lvl="1" indent="-171450" algn="l">
              <a:lnSpc>
                <a:spcPct val="100000"/>
              </a:lnSpc>
              <a:spcBef>
                <a:spcPts val="0"/>
              </a:spcBef>
              <a:buFont typeface="Arial" panose="020B0604020202020204" pitchFamily="34" charset="0"/>
              <a:buChar char="•"/>
            </a:pPr>
            <a:r>
              <a:rPr lang="fr-FR" altLang="fr-FR" dirty="0"/>
              <a:t>Boucles pivotantes et clipsables,</a:t>
            </a:r>
          </a:p>
          <a:p>
            <a:pPr marL="533400" lvl="1" indent="-171450" algn="l">
              <a:lnSpc>
                <a:spcPct val="100000"/>
              </a:lnSpc>
              <a:spcBef>
                <a:spcPts val="0"/>
              </a:spcBef>
              <a:buFont typeface="Arial" panose="020B0604020202020204" pitchFamily="34" charset="0"/>
              <a:buChar char="•"/>
            </a:pPr>
            <a:r>
              <a:rPr lang="fr-FR" altLang="fr-FR" dirty="0"/>
              <a:t>Anneaux pour instruments (nb et emplacements),</a:t>
            </a:r>
          </a:p>
          <a:p>
            <a:pPr marL="533400" lvl="1" indent="-171450" algn="l">
              <a:lnSpc>
                <a:spcPct val="100000"/>
              </a:lnSpc>
              <a:spcBef>
                <a:spcPts val="0"/>
              </a:spcBef>
              <a:buFont typeface="Arial" panose="020B0604020202020204" pitchFamily="34" charset="0"/>
              <a:buChar char="•"/>
            </a:pPr>
            <a:r>
              <a:rPr lang="fr-FR" altLang="fr-FR" dirty="0"/>
              <a:t>Volume utile des poches (poche Octopus),</a:t>
            </a:r>
          </a:p>
          <a:p>
            <a:pPr marL="533400" lvl="1" indent="-171450" algn="l">
              <a:lnSpc>
                <a:spcPct val="100000"/>
              </a:lnSpc>
              <a:spcBef>
                <a:spcPts val="0"/>
              </a:spcBef>
              <a:buFont typeface="Arial" panose="020B0604020202020204" pitchFamily="34" charset="0"/>
              <a:buChar char="•"/>
            </a:pPr>
            <a:r>
              <a:rPr lang="fr-FR" altLang="fr-FR" dirty="0"/>
              <a:t>Dosseret et maintien du bloc (simple ou double sangles),</a:t>
            </a:r>
          </a:p>
          <a:p>
            <a:pPr marL="533400" lvl="1" indent="-171450" algn="l">
              <a:lnSpc>
                <a:spcPct val="100000"/>
              </a:lnSpc>
              <a:spcBef>
                <a:spcPts val="0"/>
              </a:spcBef>
              <a:buFont typeface="Arial" panose="020B0604020202020204" pitchFamily="34" charset="0"/>
              <a:buChar char="•"/>
            </a:pPr>
            <a:r>
              <a:rPr lang="fr-FR" altLang="fr-FR" dirty="0"/>
              <a:t>Lest largables,</a:t>
            </a:r>
          </a:p>
          <a:p>
            <a:pPr marL="533400" lvl="1" indent="-171450" algn="l">
              <a:lnSpc>
                <a:spcPct val="100000"/>
              </a:lnSpc>
              <a:spcBef>
                <a:spcPts val="0"/>
              </a:spcBef>
              <a:buFont typeface="Arial" panose="020B0604020202020204" pitchFamily="34" charset="0"/>
              <a:buChar char="•"/>
            </a:pPr>
            <a:r>
              <a:rPr lang="fr-FR" altLang="fr-FR" dirty="0"/>
              <a:t>Sangles,</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Selon des Critères</a:t>
            </a:r>
          </a:p>
        </p:txBody>
      </p:sp>
      <p:sp>
        <p:nvSpPr>
          <p:cNvPr id="14" name="ZoneTexte 13">
            <a:extLst>
              <a:ext uri="{FF2B5EF4-FFF2-40B4-BE49-F238E27FC236}">
                <a16:creationId xmlns:a16="http://schemas.microsoft.com/office/drawing/2014/main" id="{03B7856E-C72E-475F-B107-06AEF1BA6783}"/>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3131419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9813A-777F-4D11-93D4-543F2A86443D}"/>
              </a:ext>
            </a:extLst>
          </p:cNvPr>
          <p:cNvSpPr>
            <a:spLocks noGrp="1"/>
          </p:cNvSpPr>
          <p:nvPr>
            <p:ph type="dt" sz="half" idx="10"/>
          </p:nvPr>
        </p:nvSpPr>
        <p:spPr>
          <a:xfrm>
            <a:off x="2344790" y="6356350"/>
            <a:ext cx="2923903" cy="365125"/>
          </a:xfrm>
        </p:spPr>
        <p:txBody>
          <a:bodyPr/>
          <a:lstStyle/>
          <a:p>
            <a:r>
              <a:rPr lang="fr-FR" dirty="0"/>
              <a:t>GROUPE 3 : ÉPREUVES THÉORIQUES N°14</a:t>
            </a:r>
          </a:p>
        </p:txBody>
      </p:sp>
      <p:sp>
        <p:nvSpPr>
          <p:cNvPr id="5" name="Espace réservé du pied de page 4">
            <a:extLst>
              <a:ext uri="{FF2B5EF4-FFF2-40B4-BE49-F238E27FC236}">
                <a16:creationId xmlns:a16="http://schemas.microsoft.com/office/drawing/2014/main" id="{09C56DE3-8FC5-4907-B237-D5D0F89247B2}"/>
              </a:ext>
            </a:extLst>
          </p:cNvPr>
          <p:cNvSpPr>
            <a:spLocks noGrp="1"/>
          </p:cNvSpPr>
          <p:nvPr>
            <p:ph type="ftr" sz="quarter" idx="11"/>
          </p:nvPr>
        </p:nvSpPr>
        <p:spPr>
          <a:xfrm>
            <a:off x="5545191" y="6356350"/>
            <a:ext cx="4114800" cy="365125"/>
          </a:xfrm>
        </p:spPr>
        <p:txBody>
          <a:bodyPr/>
          <a:lstStyle/>
          <a:p>
            <a:r>
              <a:rPr lang="fr-FR" dirty="0"/>
              <a:t>MATÉRIEL DE PLONGÉE</a:t>
            </a:r>
          </a:p>
        </p:txBody>
      </p:sp>
      <p:sp>
        <p:nvSpPr>
          <p:cNvPr id="6" name="Espace réservé du numéro de diapositive 5">
            <a:extLst>
              <a:ext uri="{FF2B5EF4-FFF2-40B4-BE49-F238E27FC236}">
                <a16:creationId xmlns:a16="http://schemas.microsoft.com/office/drawing/2014/main" id="{B4BD1243-D8AE-4913-8853-0373D4464BEB}"/>
              </a:ext>
            </a:extLst>
          </p:cNvPr>
          <p:cNvSpPr>
            <a:spLocks noGrp="1"/>
          </p:cNvSpPr>
          <p:nvPr>
            <p:ph type="sldNum" sz="quarter" idx="12"/>
          </p:nvPr>
        </p:nvSpPr>
        <p:spPr>
          <a:xfrm>
            <a:off x="9437922" y="6356350"/>
            <a:ext cx="2743200" cy="365125"/>
          </a:xfrm>
        </p:spPr>
        <p:txBody>
          <a:bodyPr/>
          <a:lstStyle/>
          <a:p>
            <a:r>
              <a:rPr lang="fr-FR" dirty="0"/>
              <a:t>Coefficient 2</a:t>
            </a:r>
          </a:p>
        </p:txBody>
      </p:sp>
      <p:sp>
        <p:nvSpPr>
          <p:cNvPr id="15" name="Titre 1">
            <a:extLst>
              <a:ext uri="{FF2B5EF4-FFF2-40B4-BE49-F238E27FC236}">
                <a16:creationId xmlns:a16="http://schemas.microsoft.com/office/drawing/2014/main" id="{30825106-E431-4097-A595-83D58FB8FE4F}"/>
              </a:ext>
            </a:extLst>
          </p:cNvPr>
          <p:cNvSpPr txBox="1">
            <a:spLocks/>
          </p:cNvSpPr>
          <p:nvPr/>
        </p:nvSpPr>
        <p:spPr>
          <a:xfrm>
            <a:off x="2351315" y="303758"/>
            <a:ext cx="6688182" cy="74998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t>Le gilet stabilisateur</a:t>
            </a:r>
          </a:p>
        </p:txBody>
      </p:sp>
      <p:sp>
        <p:nvSpPr>
          <p:cNvPr id="18" name="ZoneTexte 17">
            <a:extLst>
              <a:ext uri="{FF2B5EF4-FFF2-40B4-BE49-F238E27FC236}">
                <a16:creationId xmlns:a16="http://schemas.microsoft.com/office/drawing/2014/main" id="{F7981836-DE8E-4BE9-84D4-D1880813DC43}"/>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accent1">
                    <a:lumMod val="75000"/>
                  </a:schemeClr>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bg1"/>
                </a:solidFill>
              </a:rPr>
              <a:t>Gilet stabilisateur</a:t>
            </a:r>
          </a:p>
        </p:txBody>
      </p:sp>
      <p:sp>
        <p:nvSpPr>
          <p:cNvPr id="10" name="ZoneTexte 9">
            <a:extLst>
              <a:ext uri="{FF2B5EF4-FFF2-40B4-BE49-F238E27FC236}">
                <a16:creationId xmlns:a16="http://schemas.microsoft.com/office/drawing/2014/main" id="{41F5F33D-8216-47F6-B93A-5F977CA9DA7C}"/>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2" name="Sous-titre 2">
            <a:extLst>
              <a:ext uri="{FF2B5EF4-FFF2-40B4-BE49-F238E27FC236}">
                <a16:creationId xmlns:a16="http://schemas.microsoft.com/office/drawing/2014/main" id="{DAED2A91-BF44-4859-9F91-E15584A64D4D}"/>
              </a:ext>
            </a:extLst>
          </p:cNvPr>
          <p:cNvSpPr txBox="1">
            <a:spLocks/>
          </p:cNvSpPr>
          <p:nvPr/>
        </p:nvSpPr>
        <p:spPr>
          <a:xfrm>
            <a:off x="2333897" y="1994262"/>
            <a:ext cx="9600927" cy="4362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A vérifier régulièrement</a:t>
            </a:r>
          </a:p>
          <a:p>
            <a:pPr marL="800100" lvl="1" indent="-342900" algn="l">
              <a:buFont typeface="Arial" panose="020B0604020202020204" pitchFamily="34" charset="0"/>
              <a:buChar char="•"/>
            </a:pPr>
            <a:r>
              <a:rPr lang="fr-FR" dirty="0"/>
              <a:t>Etat des purges (fuites, ressort, soupapes…),</a:t>
            </a:r>
          </a:p>
          <a:p>
            <a:pPr marL="800100" lvl="1" indent="-342900" algn="l">
              <a:buFont typeface="Arial" panose="020B0604020202020204" pitchFamily="34" charset="0"/>
              <a:buChar char="•"/>
            </a:pPr>
            <a:r>
              <a:rPr lang="fr-FR" dirty="0"/>
              <a:t>Etat des cordelettes,</a:t>
            </a:r>
          </a:p>
          <a:p>
            <a:pPr marL="800100" lvl="1" indent="-342900" algn="l">
              <a:buFont typeface="Arial" panose="020B0604020202020204" pitchFamily="34" charset="0"/>
              <a:buChar char="•"/>
            </a:pPr>
            <a:r>
              <a:rPr lang="fr-FR" dirty="0"/>
              <a:t>Etat de l’enveloppe,</a:t>
            </a:r>
          </a:p>
          <a:p>
            <a:pPr marL="800100" lvl="1" indent="-342900" algn="l">
              <a:buFont typeface="Arial" panose="020B0604020202020204" pitchFamily="34" charset="0"/>
              <a:buChar char="•"/>
            </a:pPr>
            <a:r>
              <a:rPr lang="fr-FR" dirty="0"/>
              <a:t>Fonctionnement du Direct-system,</a:t>
            </a:r>
          </a:p>
          <a:p>
            <a:pPr marL="342900" indent="-342900" algn="l">
              <a:buFont typeface="Arial" panose="020B0604020202020204" pitchFamily="34" charset="0"/>
              <a:buChar char="•"/>
            </a:pPr>
            <a:r>
              <a:rPr lang="fr-FR" dirty="0"/>
              <a:t>Le rinçage</a:t>
            </a:r>
          </a:p>
          <a:p>
            <a:pPr marL="800100" lvl="1" indent="-342900" algn="l">
              <a:buFont typeface="Arial" panose="020B0604020202020204" pitchFamily="34" charset="0"/>
              <a:buChar char="•"/>
            </a:pPr>
            <a:r>
              <a:rPr lang="fr-FR" dirty="0"/>
              <a:t>Après la purge totale du gilet,</a:t>
            </a:r>
          </a:p>
          <a:p>
            <a:pPr marL="800100" lvl="1" indent="-342900" algn="l">
              <a:buFont typeface="Arial" panose="020B0604020202020204" pitchFamily="34" charset="0"/>
              <a:buChar char="•"/>
            </a:pPr>
            <a:r>
              <a:rPr lang="fr-FR" dirty="0"/>
              <a:t>A l’eau douce après chaque plongée,</a:t>
            </a:r>
          </a:p>
          <a:p>
            <a:pPr marL="800100" lvl="1" indent="-342900" algn="l">
              <a:buFont typeface="Arial" panose="020B0604020202020204" pitchFamily="34" charset="0"/>
              <a:buChar char="•"/>
            </a:pPr>
            <a:r>
              <a:rPr lang="fr-FR" dirty="0"/>
              <a:t>Extérieur et </a:t>
            </a:r>
            <a:r>
              <a:rPr lang="fr-FR" u="sng" dirty="0"/>
              <a:t>enveloppe interne</a:t>
            </a:r>
            <a:r>
              <a:rPr lang="fr-FR" dirty="0"/>
              <a:t>,</a:t>
            </a:r>
          </a:p>
          <a:p>
            <a:pPr marL="800100" lvl="1" indent="-342900" algn="l">
              <a:buFont typeface="Arial" panose="020B0604020202020204" pitchFamily="34" charset="0"/>
              <a:buChar char="•"/>
            </a:pPr>
            <a:r>
              <a:rPr lang="fr-FR" dirty="0"/>
              <a:t>Laisser sécher légèrement gonflé,</a:t>
            </a:r>
          </a:p>
        </p:txBody>
      </p:sp>
      <p:sp>
        <p:nvSpPr>
          <p:cNvPr id="13" name="ZoneTexte 12">
            <a:extLst>
              <a:ext uri="{FF2B5EF4-FFF2-40B4-BE49-F238E27FC236}">
                <a16:creationId xmlns:a16="http://schemas.microsoft.com/office/drawing/2014/main" id="{20A3DCC4-9097-4A09-9A04-563EE47ECF0C}"/>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Entretien</a:t>
            </a:r>
          </a:p>
        </p:txBody>
      </p:sp>
      <p:sp>
        <p:nvSpPr>
          <p:cNvPr id="11" name="ZoneTexte 10">
            <a:extLst>
              <a:ext uri="{FF2B5EF4-FFF2-40B4-BE49-F238E27FC236}">
                <a16:creationId xmlns:a16="http://schemas.microsoft.com/office/drawing/2014/main" id="{6D3D783B-3446-45AF-9D5D-2AA41B689607}"/>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pic>
        <p:nvPicPr>
          <p:cNvPr id="14" name="Image 13">
            <a:extLst>
              <a:ext uri="{FF2B5EF4-FFF2-40B4-BE49-F238E27FC236}">
                <a16:creationId xmlns:a16="http://schemas.microsoft.com/office/drawing/2014/main" id="{03036239-E91C-4634-9F9E-FBEC70CB3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8619" y="837059"/>
            <a:ext cx="1267968" cy="1267968"/>
          </a:xfrm>
          <a:prstGeom prst="rect">
            <a:avLst/>
          </a:prstGeom>
        </p:spPr>
      </p:pic>
    </p:spTree>
    <p:extLst>
      <p:ext uri="{BB962C8B-B14F-4D97-AF65-F5344CB8AC3E}">
        <p14:creationId xmlns:p14="http://schemas.microsoft.com/office/powerpoint/2010/main" val="400847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9C9AE288-B112-4970-B355-17CB377A04EC}"/>
              </a:ext>
            </a:extLst>
          </p:cNvPr>
          <p:cNvPicPr>
            <a:picLocks noChangeAspect="1"/>
          </p:cNvPicPr>
          <p:nvPr/>
        </p:nvPicPr>
        <p:blipFill rotWithShape="1">
          <a:blip r:embed="rId2"/>
          <a:srcRect l="6960" t="11621"/>
          <a:stretch/>
        </p:blipFill>
        <p:spPr>
          <a:xfrm>
            <a:off x="8066136" y="2915360"/>
            <a:ext cx="4114800" cy="2793979"/>
          </a:xfrm>
          <a:prstGeom prst="rect">
            <a:avLst/>
          </a:prstGeom>
        </p:spPr>
      </p:pic>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85554"/>
            <a:ext cx="9858103" cy="4093028"/>
          </a:xfrm>
        </p:spPr>
        <p:txBody>
          <a:bodyPr>
            <a:normAutofit/>
          </a:bodyPr>
          <a:lstStyle/>
          <a:p>
            <a:pPr algn="l">
              <a:lnSpc>
                <a:spcPct val="100000"/>
              </a:lnSpc>
              <a:spcBef>
                <a:spcPts val="0"/>
              </a:spcBef>
            </a:pPr>
            <a:r>
              <a:rPr lang="fr-FR" dirty="0">
                <a:effectLst/>
              </a:rPr>
              <a:t>Le poids de notre corps hors de l’eau : </a:t>
            </a:r>
            <a:r>
              <a:rPr lang="fr-FR" b="1" dirty="0">
                <a:solidFill>
                  <a:schemeClr val="accent1"/>
                </a:solidFill>
                <a:effectLst/>
              </a:rPr>
              <a:t>Poids Réel</a:t>
            </a:r>
          </a:p>
          <a:p>
            <a:pPr algn="l">
              <a:lnSpc>
                <a:spcPct val="100000"/>
              </a:lnSpc>
              <a:spcBef>
                <a:spcPts val="0"/>
              </a:spcBef>
            </a:pPr>
            <a:r>
              <a:rPr lang="fr-FR" dirty="0">
                <a:effectLst/>
              </a:rPr>
              <a:t>Le poids de notre corps dans l’eau : </a:t>
            </a:r>
            <a:r>
              <a:rPr lang="fr-FR" b="1" dirty="0">
                <a:solidFill>
                  <a:schemeClr val="accent1"/>
                </a:solidFill>
                <a:effectLst/>
              </a:rPr>
              <a:t>Poids Apparent</a:t>
            </a:r>
          </a:p>
          <a:p>
            <a:pPr algn="l">
              <a:lnSpc>
                <a:spcPct val="100000"/>
              </a:lnSpc>
              <a:spcBef>
                <a:spcPts val="0"/>
              </a:spcBef>
            </a:pPr>
            <a:endParaRPr lang="fr-FR" dirty="0"/>
          </a:p>
          <a:p>
            <a:pPr marL="0" lvl="1" algn="l">
              <a:lnSpc>
                <a:spcPct val="100000"/>
              </a:lnSpc>
              <a:spcBef>
                <a:spcPts val="0"/>
              </a:spcBef>
            </a:pPr>
            <a:r>
              <a:rPr lang="fr-FR" dirty="0"/>
              <a:t>Si </a:t>
            </a:r>
            <a:r>
              <a:rPr lang="fr-FR" b="1" dirty="0"/>
              <a:t>Poids réel </a:t>
            </a:r>
            <a:r>
              <a:rPr lang="fr-FR" dirty="0"/>
              <a:t>&lt; poussée de l’eau : Flottabilité </a:t>
            </a:r>
            <a:r>
              <a:rPr lang="fr-FR" b="1" dirty="0">
                <a:solidFill>
                  <a:srgbClr val="00B050"/>
                </a:solidFill>
              </a:rPr>
              <a:t>positive</a:t>
            </a:r>
          </a:p>
          <a:p>
            <a:pPr marL="0" lvl="1" algn="l">
              <a:lnSpc>
                <a:spcPct val="100000"/>
              </a:lnSpc>
              <a:spcBef>
                <a:spcPts val="600"/>
              </a:spcBef>
            </a:pPr>
            <a:r>
              <a:rPr lang="fr-FR" dirty="0"/>
              <a:t>Si </a:t>
            </a:r>
            <a:r>
              <a:rPr lang="fr-FR" b="1" dirty="0"/>
              <a:t>Poids réel </a:t>
            </a:r>
            <a:r>
              <a:rPr lang="fr-FR" dirty="0"/>
              <a:t>= poussée de l’eau : Flottabilité </a:t>
            </a:r>
            <a:r>
              <a:rPr lang="fr-FR" b="1" dirty="0">
                <a:solidFill>
                  <a:schemeClr val="accent2"/>
                </a:solidFill>
              </a:rPr>
              <a:t>neutre</a:t>
            </a:r>
          </a:p>
          <a:p>
            <a:pPr marL="0" lvl="1" algn="l">
              <a:lnSpc>
                <a:spcPct val="100000"/>
              </a:lnSpc>
              <a:spcBef>
                <a:spcPts val="600"/>
              </a:spcBef>
            </a:pPr>
            <a:r>
              <a:rPr lang="fr-FR" dirty="0"/>
              <a:t>Si </a:t>
            </a:r>
            <a:r>
              <a:rPr lang="fr-FR" b="1" dirty="0"/>
              <a:t>Poids Réel </a:t>
            </a:r>
            <a:r>
              <a:rPr lang="fr-FR" dirty="0"/>
              <a:t>&gt; poussée de l’eau : Flottabilité </a:t>
            </a:r>
            <a:r>
              <a:rPr lang="fr-FR" b="1" dirty="0">
                <a:solidFill>
                  <a:srgbClr val="FF0000"/>
                </a:solidFill>
              </a:rPr>
              <a:t>négative</a:t>
            </a:r>
          </a:p>
          <a:p>
            <a:pPr algn="l">
              <a:lnSpc>
                <a:spcPct val="100000"/>
              </a:lnSpc>
              <a:spcBef>
                <a:spcPts val="0"/>
              </a:spcBef>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2" name="ZoneTexte 11">
            <a:extLst>
              <a:ext uri="{FF2B5EF4-FFF2-40B4-BE49-F238E27FC236}">
                <a16:creationId xmlns:a16="http://schemas.microsoft.com/office/drawing/2014/main" id="{722A2CD4-9D31-4BC7-A7FC-5BD6E98D076F}"/>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1" name="ZoneTexte 10">
            <a:extLst>
              <a:ext uri="{FF2B5EF4-FFF2-40B4-BE49-F238E27FC236}">
                <a16:creationId xmlns:a16="http://schemas.microsoft.com/office/drawing/2014/main" id="{323272CD-8EE0-44E1-8843-341344A88F86}"/>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Poids apparent – Poids réel </a:t>
            </a:r>
          </a:p>
        </p:txBody>
      </p:sp>
      <p:sp>
        <p:nvSpPr>
          <p:cNvPr id="14" name="ZoneTexte 13">
            <a:extLst>
              <a:ext uri="{FF2B5EF4-FFF2-40B4-BE49-F238E27FC236}">
                <a16:creationId xmlns:a16="http://schemas.microsoft.com/office/drawing/2014/main" id="{2AB0E392-D40B-4846-B221-4DF817718137}"/>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
        <p:nvSpPr>
          <p:cNvPr id="15" name="ZoneTexte 9">
            <a:extLst>
              <a:ext uri="{FF2B5EF4-FFF2-40B4-BE49-F238E27FC236}">
                <a16:creationId xmlns:a16="http://schemas.microsoft.com/office/drawing/2014/main" id="{C93D0430-18FC-4061-9C8F-3BF5BAAD5223}"/>
              </a:ext>
            </a:extLst>
          </p:cNvPr>
          <p:cNvSpPr txBox="1">
            <a:spLocks noChangeArrowheads="1"/>
          </p:cNvSpPr>
          <p:nvPr/>
        </p:nvSpPr>
        <p:spPr bwMode="auto">
          <a:xfrm>
            <a:off x="2950051" y="5571604"/>
            <a:ext cx="5207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27063" algn="l"/>
              </a:tabLst>
              <a:defRPr>
                <a:solidFill>
                  <a:schemeClr val="tx1"/>
                </a:solidFill>
                <a:latin typeface="Arial" panose="020B0604020202020204" pitchFamily="34" charset="0"/>
              </a:defRPr>
            </a:lvl1pPr>
            <a:lvl2pPr marL="452438" indent="-273050" eaLnBrk="0" hangingPunct="0">
              <a:tabLst>
                <a:tab pos="627063" algn="l"/>
              </a:tabLst>
              <a:defRPr>
                <a:solidFill>
                  <a:schemeClr val="tx1"/>
                </a:solidFill>
                <a:latin typeface="Arial" panose="020B0604020202020204" pitchFamily="34" charset="0"/>
              </a:defRPr>
            </a:lvl2pPr>
            <a:lvl3pPr marL="1150938" indent="-228600" eaLnBrk="0" hangingPunct="0">
              <a:tabLst>
                <a:tab pos="627063" algn="l"/>
              </a:tabLst>
              <a:defRPr>
                <a:solidFill>
                  <a:schemeClr val="tx1"/>
                </a:solidFill>
                <a:latin typeface="Arial" panose="020B0604020202020204" pitchFamily="34" charset="0"/>
              </a:defRPr>
            </a:lvl3pPr>
            <a:lvl4pPr marL="1600200" indent="-228600" eaLnBrk="0" hangingPunct="0">
              <a:tabLst>
                <a:tab pos="627063" algn="l"/>
              </a:tabLst>
              <a:defRPr>
                <a:solidFill>
                  <a:schemeClr val="tx1"/>
                </a:solidFill>
                <a:latin typeface="Arial" panose="020B0604020202020204" pitchFamily="34" charset="0"/>
              </a:defRPr>
            </a:lvl4pPr>
            <a:lvl5pPr marL="2057400" indent="-228600" eaLnBrk="0" hangingPunct="0">
              <a:tabLst>
                <a:tab pos="6270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270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270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270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27063" algn="l"/>
              </a:tabLst>
              <a:defRPr>
                <a:solidFill>
                  <a:schemeClr val="tx1"/>
                </a:solidFill>
                <a:latin typeface="Arial" panose="020B0604020202020204" pitchFamily="34" charset="0"/>
              </a:defRPr>
            </a:lvl9pPr>
          </a:lstStyle>
          <a:p>
            <a:pPr lvl="1" eaLnBrk="1" hangingPunct="1">
              <a:buClr>
                <a:schemeClr val="tx2"/>
              </a:buClr>
              <a:buFont typeface="Wingdings" panose="05000000000000000000" pitchFamily="2" charset="2"/>
              <a:buNone/>
            </a:pPr>
            <a:r>
              <a:rPr lang="fr-FR" altLang="fr-FR" sz="1600" i="1" dirty="0">
                <a:solidFill>
                  <a:srgbClr val="333333"/>
                </a:solidFill>
                <a:latin typeface="Calibri" panose="020F0502020204030204" pitchFamily="34" charset="0"/>
                <a:cs typeface="Arial" panose="020B0604020202020204" pitchFamily="34" charset="0"/>
              </a:rPr>
              <a:t>On flotte davantage en eau de mer qu’en eau douce</a:t>
            </a:r>
          </a:p>
          <a:p>
            <a:pPr lvl="1" eaLnBrk="1" hangingPunct="1">
              <a:buClr>
                <a:schemeClr val="tx2"/>
              </a:buClr>
              <a:buFont typeface="Wingdings" panose="05000000000000000000" pitchFamily="2" charset="2"/>
              <a:buNone/>
            </a:pPr>
            <a:r>
              <a:rPr lang="fr-FR" altLang="fr-FR" sz="1600" i="1" dirty="0">
                <a:solidFill>
                  <a:srgbClr val="333333"/>
                </a:solidFill>
                <a:latin typeface="Calibri" panose="020F0502020204030204" pitchFamily="34" charset="0"/>
                <a:cs typeface="Arial" panose="020B0604020202020204" pitchFamily="34" charset="0"/>
              </a:rPr>
              <a:t>(densité eau de mer et poussée d’Archimède supérieures)</a:t>
            </a:r>
          </a:p>
        </p:txBody>
      </p:sp>
      <p:pic>
        <p:nvPicPr>
          <p:cNvPr id="16" name="Image 15" descr="attention.jpg">
            <a:extLst>
              <a:ext uri="{FF2B5EF4-FFF2-40B4-BE49-F238E27FC236}">
                <a16:creationId xmlns:a16="http://schemas.microsoft.com/office/drawing/2014/main" id="{1C39ED57-5E29-4516-9830-E4AF2647DC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5901" y="5657286"/>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23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8" y="1994262"/>
            <a:ext cx="9562011" cy="4362087"/>
          </a:xfrm>
        </p:spPr>
        <p:txBody>
          <a:bodyPr>
            <a:normAutofit/>
          </a:bodyPr>
          <a:lstStyle/>
          <a:p>
            <a:pPr algn="l">
              <a:lnSpc>
                <a:spcPct val="100000"/>
              </a:lnSpc>
              <a:spcBef>
                <a:spcPts val="0"/>
              </a:spcBef>
            </a:pPr>
            <a:r>
              <a:rPr lang="fr-FR" dirty="0"/>
              <a:t>La flottabilité est un savant mélange de différents facteurs s’exerçant les uns avec les autres ou, contre les autres :</a:t>
            </a:r>
          </a:p>
          <a:p>
            <a:pPr algn="l">
              <a:lnSpc>
                <a:spcPct val="100000"/>
              </a:lnSpc>
              <a:spcBef>
                <a:spcPts val="0"/>
              </a:spcBef>
            </a:pPr>
            <a:endParaRPr lang="fr-FR" dirty="0"/>
          </a:p>
          <a:p>
            <a:pPr marL="800100" lvl="1" indent="-342900" algn="l">
              <a:lnSpc>
                <a:spcPct val="100000"/>
              </a:lnSpc>
              <a:spcBef>
                <a:spcPts val="0"/>
              </a:spcBef>
              <a:buFont typeface="Arial" panose="020B0604020202020204" pitchFamily="34" charset="0"/>
              <a:buChar char="•"/>
            </a:pPr>
            <a:r>
              <a:rPr lang="fr-FR" dirty="0"/>
              <a:t>Poumon ballast</a:t>
            </a:r>
            <a:endParaRPr lang="fr-FR" u="sng" dirty="0"/>
          </a:p>
          <a:p>
            <a:pPr marL="800100" lvl="1" indent="-342900" algn="l">
              <a:lnSpc>
                <a:spcPct val="100000"/>
              </a:lnSpc>
              <a:spcBef>
                <a:spcPts val="0"/>
              </a:spcBef>
              <a:buFont typeface="Arial" panose="020B0604020202020204" pitchFamily="34" charset="0"/>
              <a:buChar char="•"/>
            </a:pPr>
            <a:r>
              <a:rPr lang="fr-FR" dirty="0"/>
              <a:t>Combinaison</a:t>
            </a:r>
          </a:p>
          <a:p>
            <a:pPr marL="800100" lvl="1" indent="-342900" algn="l">
              <a:lnSpc>
                <a:spcPct val="100000"/>
              </a:lnSpc>
              <a:spcBef>
                <a:spcPts val="0"/>
              </a:spcBef>
              <a:buFont typeface="Arial" panose="020B0604020202020204" pitchFamily="34" charset="0"/>
              <a:buChar char="•"/>
            </a:pPr>
            <a:r>
              <a:rPr lang="fr-FR" dirty="0"/>
              <a:t>La densité de l’eau</a:t>
            </a:r>
          </a:p>
          <a:p>
            <a:pPr marL="800100" lvl="1" indent="-342900" algn="l">
              <a:lnSpc>
                <a:spcPct val="100000"/>
              </a:lnSpc>
              <a:spcBef>
                <a:spcPts val="0"/>
              </a:spcBef>
              <a:buFont typeface="Arial" panose="020B0604020202020204" pitchFamily="34" charset="0"/>
              <a:buChar char="•"/>
            </a:pPr>
            <a:r>
              <a:rPr lang="fr-FR" dirty="0"/>
              <a:t>Le bloc</a:t>
            </a:r>
          </a:p>
          <a:p>
            <a:pPr marL="800100" lvl="1" indent="-342900" algn="l">
              <a:lnSpc>
                <a:spcPct val="100000"/>
              </a:lnSpc>
              <a:spcBef>
                <a:spcPts val="0"/>
              </a:spcBef>
              <a:buFont typeface="Arial" panose="020B0604020202020204" pitchFamily="34" charset="0"/>
              <a:buChar char="•"/>
            </a:pPr>
            <a:r>
              <a:rPr lang="fr-FR" dirty="0"/>
              <a:t>Le lestage</a:t>
            </a:r>
          </a:p>
          <a:p>
            <a:pPr marL="800100" lvl="1" indent="-342900" algn="l">
              <a:lnSpc>
                <a:spcPct val="100000"/>
              </a:lnSpc>
              <a:spcBef>
                <a:spcPts val="0"/>
              </a:spcBef>
              <a:buFont typeface="Arial" panose="020B0604020202020204" pitchFamily="34" charset="0"/>
              <a:buChar char="•"/>
            </a:pPr>
            <a:r>
              <a:rPr lang="fr-FR" dirty="0"/>
              <a:t>Le gilet stabilisateur</a:t>
            </a: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Autre (appareil photos, lampe, parachute, ordinateur …)</a:t>
            </a:r>
          </a:p>
          <a:p>
            <a:pPr marL="800100" lvl="1" indent="-342900" algn="l">
              <a:lnSpc>
                <a:spcPct val="100000"/>
              </a:lnSpc>
              <a:spcBef>
                <a:spcPts val="0"/>
              </a:spcBef>
              <a:buFont typeface="Arial" panose="020B0604020202020204" pitchFamily="34" charset="0"/>
              <a:buChar char="•"/>
            </a:pPr>
            <a:endParaRPr lang="fr-FR" dirty="0"/>
          </a:p>
          <a:p>
            <a:pPr marL="342900" indent="-342900" algn="l">
              <a:lnSpc>
                <a:spcPct val="100000"/>
              </a:lnSpc>
              <a:spcBef>
                <a:spcPts val="0"/>
              </a:spcBef>
              <a:buFont typeface="Arial" panose="020B0604020202020204" pitchFamily="34" charset="0"/>
              <a:buChar char="•"/>
            </a:pPr>
            <a:endParaRPr lang="fr-FR" dirty="0"/>
          </a:p>
          <a:p>
            <a:pPr lvl="1" algn="l">
              <a:lnSpc>
                <a:spcPct val="100000"/>
              </a:lnSpc>
              <a:spcBef>
                <a:spcPts val="0"/>
              </a:spcBef>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11" name="ZoneTexte 10">
            <a:extLst>
              <a:ext uri="{FF2B5EF4-FFF2-40B4-BE49-F238E27FC236}">
                <a16:creationId xmlns:a16="http://schemas.microsoft.com/office/drawing/2014/main" id="{01EE996A-AF26-46A3-99B0-D1E0D72A2CD3}"/>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sp>
        <p:nvSpPr>
          <p:cNvPr id="14" name="ZoneTexte 13">
            <a:extLst>
              <a:ext uri="{FF2B5EF4-FFF2-40B4-BE49-F238E27FC236}">
                <a16:creationId xmlns:a16="http://schemas.microsoft.com/office/drawing/2014/main" id="{AF737E32-1198-4A61-8A04-067E75F93661}"/>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22420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8" y="1994262"/>
            <a:ext cx="6463919"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Poumon ballast (ventilation)</a:t>
            </a:r>
          </a:p>
          <a:p>
            <a:pPr marL="800100" lvl="1" indent="-342900" algn="l">
              <a:lnSpc>
                <a:spcPct val="100000"/>
              </a:lnSpc>
              <a:spcBef>
                <a:spcPts val="0"/>
              </a:spcBef>
              <a:buFont typeface="Arial" panose="020B0604020202020204" pitchFamily="34" charset="0"/>
              <a:buChar char="•"/>
            </a:pPr>
            <a:r>
              <a:rPr lang="fr-FR" u="sng" dirty="0"/>
              <a:t>A l’inspiration </a:t>
            </a:r>
            <a:r>
              <a:rPr lang="fr-FR" dirty="0"/>
              <a:t>: le volume des poumons augmente, </a:t>
            </a:r>
            <a:r>
              <a:rPr lang="fr-FR" altLang="fr-FR" dirty="0">
                <a:solidFill>
                  <a:srgbClr val="333333"/>
                </a:solidFill>
                <a:latin typeface="Calibri" panose="020F0502020204030204" pitchFamily="34" charset="0"/>
                <a:cs typeface="Arial" panose="020B0604020202020204" pitchFamily="34" charset="0"/>
              </a:rPr>
              <a:t>la flottabilité augmente et devient positive.</a:t>
            </a:r>
          </a:p>
          <a:p>
            <a:pPr marL="800100" lvl="1" indent="-342900" algn="l">
              <a:lnSpc>
                <a:spcPct val="100000"/>
              </a:lnSpc>
              <a:spcBef>
                <a:spcPts val="0"/>
              </a:spcBef>
              <a:buFont typeface="Arial" panose="020B0604020202020204" pitchFamily="34" charset="0"/>
              <a:buChar char="•"/>
            </a:pPr>
            <a:endParaRPr lang="fr-FR" u="sng" dirty="0"/>
          </a:p>
          <a:p>
            <a:pPr marL="800100" lvl="1" indent="-342900" algn="l">
              <a:lnSpc>
                <a:spcPct val="100000"/>
              </a:lnSpc>
              <a:spcBef>
                <a:spcPts val="0"/>
              </a:spcBef>
              <a:buFont typeface="Arial" panose="020B0604020202020204" pitchFamily="34" charset="0"/>
              <a:buChar char="•"/>
            </a:pPr>
            <a:r>
              <a:rPr lang="fr-FR" u="sng" dirty="0"/>
              <a:t>A l’expiration </a:t>
            </a:r>
            <a:r>
              <a:rPr lang="fr-FR" dirty="0"/>
              <a:t>: le volume des poumons diminue, la flottabilité diminue et devient négative.</a:t>
            </a:r>
          </a:p>
          <a:p>
            <a:pPr marL="800100" lvl="1" indent="-342900" algn="l">
              <a:lnSpc>
                <a:spcPct val="100000"/>
              </a:lnSpc>
              <a:spcBef>
                <a:spcPts val="0"/>
              </a:spcBef>
              <a:buFont typeface="Arial" panose="020B0604020202020204" pitchFamily="34" charset="0"/>
              <a:buChar char="•"/>
            </a:pPr>
            <a:endParaRPr lang="fr-FR" altLang="fr-FR" dirty="0">
              <a:solidFill>
                <a:srgbClr val="333333"/>
              </a:solidFill>
              <a:latin typeface="Calibri" panose="020F0502020204030204" pitchFamily="34" charset="0"/>
              <a:cs typeface="Arial" panose="020B0604020202020204" pitchFamily="34" charset="0"/>
            </a:endParaRPr>
          </a:p>
          <a:p>
            <a:pPr marL="800100" lvl="1" indent="-342900" algn="l">
              <a:lnSpc>
                <a:spcPct val="100000"/>
              </a:lnSpc>
              <a:spcBef>
                <a:spcPts val="0"/>
              </a:spcBef>
              <a:buFont typeface="Arial" panose="020B0604020202020204" pitchFamily="34" charset="0"/>
              <a:buChar char="•"/>
            </a:pPr>
            <a:r>
              <a:rPr lang="fr-FR" altLang="fr-FR" dirty="0">
                <a:solidFill>
                  <a:srgbClr val="333333"/>
                </a:solidFill>
                <a:latin typeface="Calibri" panose="020F0502020204030204" pitchFamily="34" charset="0"/>
                <a:cs typeface="Arial" panose="020B0604020202020204" pitchFamily="34" charset="0"/>
              </a:rPr>
              <a:t>En vidant ou remplissant ses poumons, le plongeur peut choisir de descendre ou monter et peut ajuster sa flottabilité. C’est le </a:t>
            </a:r>
            <a:r>
              <a:rPr lang="fr-FR" altLang="fr-FR" b="1" dirty="0">
                <a:latin typeface="Calibri" panose="020F0502020204030204" pitchFamily="34" charset="0"/>
                <a:cs typeface="Arial" panose="020B0604020202020204" pitchFamily="34" charset="0"/>
              </a:rPr>
              <a:t>poumon ballast.</a:t>
            </a:r>
            <a:endParaRPr lang="fr-FR" b="1" dirty="0"/>
          </a:p>
          <a:p>
            <a:pPr marL="342900" indent="-342900" algn="l">
              <a:lnSpc>
                <a:spcPct val="100000"/>
              </a:lnSpc>
              <a:spcBef>
                <a:spcPts val="0"/>
              </a:spcBef>
              <a:buFont typeface="Arial" panose="020B0604020202020204" pitchFamily="34" charset="0"/>
              <a:buChar char="•"/>
            </a:pPr>
            <a:endParaRPr lang="fr-FR" dirty="0"/>
          </a:p>
          <a:p>
            <a:pPr lvl="1" algn="l">
              <a:lnSpc>
                <a:spcPct val="100000"/>
              </a:lnSpc>
              <a:spcBef>
                <a:spcPts val="0"/>
              </a:spcBef>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9" name="ZoneTexte 8">
            <a:extLst>
              <a:ext uri="{FF2B5EF4-FFF2-40B4-BE49-F238E27FC236}">
                <a16:creationId xmlns:a16="http://schemas.microsoft.com/office/drawing/2014/main" id="{5FF4869B-C5B1-4B39-901C-51DF0032A74E}"/>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11" name="ZoneTexte 10">
            <a:extLst>
              <a:ext uri="{FF2B5EF4-FFF2-40B4-BE49-F238E27FC236}">
                <a16:creationId xmlns:a16="http://schemas.microsoft.com/office/drawing/2014/main" id="{01EE996A-AF26-46A3-99B0-D1E0D72A2CD3}"/>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grpSp>
        <p:nvGrpSpPr>
          <p:cNvPr id="39" name="Groupe 38">
            <a:extLst>
              <a:ext uri="{FF2B5EF4-FFF2-40B4-BE49-F238E27FC236}">
                <a16:creationId xmlns:a16="http://schemas.microsoft.com/office/drawing/2014/main" id="{C8DC9940-6C27-46AE-BB6D-D2E1BDB20B2D}"/>
              </a:ext>
            </a:extLst>
          </p:cNvPr>
          <p:cNvGrpSpPr>
            <a:grpSpLocks noChangeAspect="1"/>
          </p:cNvGrpSpPr>
          <p:nvPr/>
        </p:nvGrpSpPr>
        <p:grpSpPr>
          <a:xfrm>
            <a:off x="8825049" y="1392668"/>
            <a:ext cx="3463731" cy="4795709"/>
            <a:chOff x="5472113" y="985838"/>
            <a:chExt cx="3719512" cy="5149850"/>
          </a:xfrm>
        </p:grpSpPr>
        <p:pic>
          <p:nvPicPr>
            <p:cNvPr id="40" name="Picture 2">
              <a:extLst>
                <a:ext uri="{FF2B5EF4-FFF2-40B4-BE49-F238E27FC236}">
                  <a16:creationId xmlns:a16="http://schemas.microsoft.com/office/drawing/2014/main" id="{A45B4CF1-9209-4EBE-A4DA-5DCCF249B9C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9624" b="25487"/>
            <a:stretch>
              <a:fillRect/>
            </a:stretch>
          </p:blipFill>
          <p:spPr bwMode="auto">
            <a:xfrm>
              <a:off x="5472113" y="985838"/>
              <a:ext cx="3506787" cy="37687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a:extLst>
                <a:ext uri="{FF2B5EF4-FFF2-40B4-BE49-F238E27FC236}">
                  <a16:creationId xmlns:a16="http://schemas.microsoft.com/office/drawing/2014/main" id="{9796D4F7-E0C3-4FB5-8BB7-B3824CDCA8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4959" r="53334"/>
            <a:stretch>
              <a:fillRect/>
            </a:stretch>
          </p:blipFill>
          <p:spPr bwMode="auto">
            <a:xfrm>
              <a:off x="5480050" y="3857625"/>
              <a:ext cx="3505200" cy="22780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a:extLst>
                <a:ext uri="{FF2B5EF4-FFF2-40B4-BE49-F238E27FC236}">
                  <a16:creationId xmlns:a16="http://schemas.microsoft.com/office/drawing/2014/main" id="{8DD61570-FB35-4455-B12C-3B3AC15B38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17535">
              <a:off x="6116638" y="3470275"/>
              <a:ext cx="155416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Line 8">
              <a:extLst>
                <a:ext uri="{FF2B5EF4-FFF2-40B4-BE49-F238E27FC236}">
                  <a16:creationId xmlns:a16="http://schemas.microsoft.com/office/drawing/2014/main" id="{84787F18-386B-4186-BD43-9197423D9527}"/>
                </a:ext>
              </a:extLst>
            </p:cNvPr>
            <p:cNvSpPr>
              <a:spLocks noChangeShapeType="1"/>
            </p:cNvSpPr>
            <p:nvPr/>
          </p:nvSpPr>
          <p:spPr bwMode="auto">
            <a:xfrm flipV="1">
              <a:off x="6889750" y="4435475"/>
              <a:ext cx="0" cy="468313"/>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9">
              <a:extLst>
                <a:ext uri="{FF2B5EF4-FFF2-40B4-BE49-F238E27FC236}">
                  <a16:creationId xmlns:a16="http://schemas.microsoft.com/office/drawing/2014/main" id="{95CFAAE9-7D64-4744-9AA4-171A487349C6}"/>
                </a:ext>
              </a:extLst>
            </p:cNvPr>
            <p:cNvSpPr>
              <a:spLocks noChangeShapeType="1"/>
            </p:cNvSpPr>
            <p:nvPr/>
          </p:nvSpPr>
          <p:spPr bwMode="auto">
            <a:xfrm flipH="1">
              <a:off x="6883400" y="3414713"/>
              <a:ext cx="0" cy="46831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Text Box 10">
              <a:extLst>
                <a:ext uri="{FF2B5EF4-FFF2-40B4-BE49-F238E27FC236}">
                  <a16:creationId xmlns:a16="http://schemas.microsoft.com/office/drawing/2014/main" id="{A1A9B7BD-EA73-4AF9-9DAE-EE1C24C5A046}"/>
                </a:ext>
              </a:extLst>
            </p:cNvPr>
            <p:cNvSpPr txBox="1">
              <a:spLocks noChangeArrowheads="1"/>
            </p:cNvSpPr>
            <p:nvPr/>
          </p:nvSpPr>
          <p:spPr bwMode="auto">
            <a:xfrm>
              <a:off x="6875671" y="3341923"/>
              <a:ext cx="2095491" cy="32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fr-FR" sz="1300" b="1" dirty="0">
                  <a:solidFill>
                    <a:srgbClr val="66FF33"/>
                  </a:solidFill>
                </a:rPr>
                <a:t>Archimède </a:t>
              </a:r>
              <a:r>
                <a:rPr lang="fr-FR" altLang="fr-FR" sz="1300" b="1" dirty="0">
                  <a:solidFill>
                    <a:schemeClr val="bg1"/>
                  </a:solidFill>
                </a:rPr>
                <a:t>=</a:t>
              </a:r>
              <a:r>
                <a:rPr lang="fr-FR" altLang="fr-FR" sz="1300" b="1" dirty="0">
                  <a:solidFill>
                    <a:srgbClr val="66FF33"/>
                  </a:solidFill>
                </a:rPr>
                <a:t> </a:t>
              </a:r>
              <a:r>
                <a:rPr lang="fr-FR" altLang="fr-FR" sz="1300" b="1" dirty="0">
                  <a:solidFill>
                    <a:srgbClr val="FFFF00"/>
                  </a:solidFill>
                </a:rPr>
                <a:t>Pesanteur</a:t>
              </a:r>
            </a:p>
          </p:txBody>
        </p:sp>
        <p:sp>
          <p:nvSpPr>
            <p:cNvPr id="46" name="Text Box 11">
              <a:extLst>
                <a:ext uri="{FF2B5EF4-FFF2-40B4-BE49-F238E27FC236}">
                  <a16:creationId xmlns:a16="http://schemas.microsoft.com/office/drawing/2014/main" id="{A5CA0006-70ED-47DD-9F29-064EBB1FB930}"/>
                </a:ext>
              </a:extLst>
            </p:cNvPr>
            <p:cNvSpPr txBox="1">
              <a:spLocks noChangeArrowheads="1"/>
            </p:cNvSpPr>
            <p:nvPr/>
          </p:nvSpPr>
          <p:spPr bwMode="auto">
            <a:xfrm>
              <a:off x="7768254" y="3740161"/>
              <a:ext cx="964466" cy="57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1400" b="1" dirty="0">
                  <a:solidFill>
                    <a:schemeClr val="bg1"/>
                  </a:solidFill>
                </a:rPr>
                <a:t>Plongeur équilibré</a:t>
              </a:r>
            </a:p>
          </p:txBody>
        </p:sp>
        <p:pic>
          <p:nvPicPr>
            <p:cNvPr id="47" name="rg_hi">
              <a:extLst>
                <a:ext uri="{FF2B5EF4-FFF2-40B4-BE49-F238E27FC236}">
                  <a16:creationId xmlns:a16="http://schemas.microsoft.com/office/drawing/2014/main" id="{96103084-C6D9-40E8-9A11-CD852DB2A088}"/>
                </a:ext>
              </a:extLst>
            </p:cNvPr>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1988" y="5124450"/>
              <a:ext cx="334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rg_hi">
              <a:extLst>
                <a:ext uri="{FF2B5EF4-FFF2-40B4-BE49-F238E27FC236}">
                  <a16:creationId xmlns:a16="http://schemas.microsoft.com/office/drawing/2014/main" id="{9128096E-4F3B-4FC3-AB50-911E9B1E7CD8}"/>
                </a:ext>
              </a:extLst>
            </p:cNvPr>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0375" y="1176338"/>
              <a:ext cx="673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a:extLst>
                <a:ext uri="{FF2B5EF4-FFF2-40B4-BE49-F238E27FC236}">
                  <a16:creationId xmlns:a16="http://schemas.microsoft.com/office/drawing/2014/main" id="{7066947E-F59B-4980-A4C9-38C57BFECA7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851" r="51878" b="60170"/>
            <a:stretch>
              <a:fillRect/>
            </a:stretch>
          </p:blipFill>
          <p:spPr bwMode="auto">
            <a:xfrm>
              <a:off x="5678488" y="1757363"/>
              <a:ext cx="1627187" cy="121285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19">
              <a:extLst>
                <a:ext uri="{FF2B5EF4-FFF2-40B4-BE49-F238E27FC236}">
                  <a16:creationId xmlns:a16="http://schemas.microsoft.com/office/drawing/2014/main" id="{6E29DC1E-FC9F-45F3-B108-108E7BDB0C3B}"/>
                </a:ext>
              </a:extLst>
            </p:cNvPr>
            <p:cNvSpPr txBox="1">
              <a:spLocks noChangeArrowheads="1"/>
            </p:cNvSpPr>
            <p:nvPr/>
          </p:nvSpPr>
          <p:spPr bwMode="auto">
            <a:xfrm>
              <a:off x="7024688" y="1978025"/>
              <a:ext cx="216693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300" b="1">
                  <a:solidFill>
                    <a:srgbClr val="66FF33"/>
                  </a:solidFill>
                </a:rPr>
                <a:t>Archimède </a:t>
              </a:r>
              <a:r>
                <a:rPr lang="fr-FR" altLang="fr-FR" sz="1300" b="1">
                  <a:solidFill>
                    <a:schemeClr val="bg1"/>
                  </a:solidFill>
                </a:rPr>
                <a:t>&gt;</a:t>
              </a:r>
              <a:r>
                <a:rPr lang="fr-FR" altLang="fr-FR" sz="1300" b="1">
                  <a:solidFill>
                    <a:srgbClr val="66FF33"/>
                  </a:solidFill>
                </a:rPr>
                <a:t> </a:t>
              </a:r>
              <a:r>
                <a:rPr lang="fr-FR" altLang="fr-FR" sz="1300" b="1">
                  <a:solidFill>
                    <a:srgbClr val="FFFF00"/>
                  </a:solidFill>
                </a:rPr>
                <a:t>Pesanteur</a:t>
              </a:r>
            </a:p>
          </p:txBody>
        </p:sp>
        <p:sp>
          <p:nvSpPr>
            <p:cNvPr id="51" name="Text Box 20">
              <a:extLst>
                <a:ext uri="{FF2B5EF4-FFF2-40B4-BE49-F238E27FC236}">
                  <a16:creationId xmlns:a16="http://schemas.microsoft.com/office/drawing/2014/main" id="{855FAE6F-6D68-4A51-89ED-D6A4BC040F4C}"/>
                </a:ext>
              </a:extLst>
            </p:cNvPr>
            <p:cNvSpPr txBox="1">
              <a:spLocks noChangeArrowheads="1"/>
            </p:cNvSpPr>
            <p:nvPr/>
          </p:nvSpPr>
          <p:spPr bwMode="auto">
            <a:xfrm>
              <a:off x="7048500" y="2224088"/>
              <a:ext cx="209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400" b="1">
                  <a:solidFill>
                    <a:schemeClr val="bg1"/>
                  </a:solidFill>
                </a:rPr>
                <a:t>Plongeur monte</a:t>
              </a:r>
            </a:p>
          </p:txBody>
        </p:sp>
        <p:sp>
          <p:nvSpPr>
            <p:cNvPr id="52" name="Line 21">
              <a:extLst>
                <a:ext uri="{FF2B5EF4-FFF2-40B4-BE49-F238E27FC236}">
                  <a16:creationId xmlns:a16="http://schemas.microsoft.com/office/drawing/2014/main" id="{57D4B3FF-E964-4E88-AA45-6385BCD3B7AA}"/>
                </a:ext>
              </a:extLst>
            </p:cNvPr>
            <p:cNvSpPr>
              <a:spLocks noChangeShapeType="1"/>
            </p:cNvSpPr>
            <p:nvPr/>
          </p:nvSpPr>
          <p:spPr bwMode="auto">
            <a:xfrm flipV="1">
              <a:off x="6864350" y="4483100"/>
              <a:ext cx="0" cy="360363"/>
            </a:xfrm>
            <a:prstGeom prst="line">
              <a:avLst/>
            </a:prstGeom>
            <a:noFill/>
            <a:ln w="508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53" name="Picture 22">
              <a:extLst>
                <a:ext uri="{FF2B5EF4-FFF2-40B4-BE49-F238E27FC236}">
                  <a16:creationId xmlns:a16="http://schemas.microsoft.com/office/drawing/2014/main" id="{778A1DB4-08F9-416B-A678-7E6D284A101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7794" t="72066" r="10001"/>
            <a:stretch>
              <a:fillRect/>
            </a:stretch>
          </p:blipFill>
          <p:spPr bwMode="auto">
            <a:xfrm>
              <a:off x="7308850" y="4649788"/>
              <a:ext cx="1427163" cy="1412875"/>
            </a:xfrm>
            <a:prstGeom prst="rect">
              <a:avLst/>
            </a:prstGeom>
            <a:noFill/>
            <a:extLst>
              <a:ext uri="{909E8E84-426E-40DD-AFC4-6F175D3DCCD1}">
                <a14:hiddenFill xmlns:a14="http://schemas.microsoft.com/office/drawing/2010/main">
                  <a:solidFill>
                    <a:srgbClr val="FFFFFF"/>
                  </a:solidFill>
                </a14:hiddenFill>
              </a:ext>
            </a:extLst>
          </p:spPr>
        </p:pic>
        <p:sp>
          <p:nvSpPr>
            <p:cNvPr id="54" name="Line 23">
              <a:extLst>
                <a:ext uri="{FF2B5EF4-FFF2-40B4-BE49-F238E27FC236}">
                  <a16:creationId xmlns:a16="http://schemas.microsoft.com/office/drawing/2014/main" id="{A196537D-2D36-4C7D-8ABB-C413F396D877}"/>
                </a:ext>
              </a:extLst>
            </p:cNvPr>
            <p:cNvSpPr>
              <a:spLocks noChangeShapeType="1"/>
            </p:cNvSpPr>
            <p:nvPr/>
          </p:nvSpPr>
          <p:spPr bwMode="auto">
            <a:xfrm flipV="1">
              <a:off x="7866063" y="5611813"/>
              <a:ext cx="0" cy="360362"/>
            </a:xfrm>
            <a:prstGeom prst="line">
              <a:avLst/>
            </a:prstGeom>
            <a:noFill/>
            <a:ln w="508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 name="Line 24">
              <a:extLst>
                <a:ext uri="{FF2B5EF4-FFF2-40B4-BE49-F238E27FC236}">
                  <a16:creationId xmlns:a16="http://schemas.microsoft.com/office/drawing/2014/main" id="{0D0600A1-7FFB-4B08-8179-FD9948BC0975}"/>
                </a:ext>
              </a:extLst>
            </p:cNvPr>
            <p:cNvSpPr>
              <a:spLocks noChangeShapeType="1"/>
            </p:cNvSpPr>
            <p:nvPr/>
          </p:nvSpPr>
          <p:spPr bwMode="auto">
            <a:xfrm flipH="1">
              <a:off x="8023745" y="4455815"/>
              <a:ext cx="0" cy="718123"/>
            </a:xfrm>
            <a:prstGeom prst="line">
              <a:avLst/>
            </a:prstGeom>
            <a:noFill/>
            <a:ln w="1270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Text Box 25">
              <a:extLst>
                <a:ext uri="{FF2B5EF4-FFF2-40B4-BE49-F238E27FC236}">
                  <a16:creationId xmlns:a16="http://schemas.microsoft.com/office/drawing/2014/main" id="{8F0622F7-32F8-4129-93E5-ED7610A616E8}"/>
                </a:ext>
              </a:extLst>
            </p:cNvPr>
            <p:cNvSpPr txBox="1">
              <a:spLocks noChangeArrowheads="1"/>
            </p:cNvSpPr>
            <p:nvPr/>
          </p:nvSpPr>
          <p:spPr bwMode="auto">
            <a:xfrm>
              <a:off x="5624513" y="5476875"/>
              <a:ext cx="21971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300" b="1">
                  <a:solidFill>
                    <a:srgbClr val="66FF33"/>
                  </a:solidFill>
                </a:rPr>
                <a:t>Archimède </a:t>
              </a:r>
              <a:r>
                <a:rPr lang="fr-FR" altLang="fr-FR" sz="1300" b="1">
                  <a:solidFill>
                    <a:schemeClr val="bg1"/>
                  </a:solidFill>
                </a:rPr>
                <a:t>&lt;</a:t>
              </a:r>
              <a:r>
                <a:rPr lang="fr-FR" altLang="fr-FR" sz="1300" b="1">
                  <a:solidFill>
                    <a:srgbClr val="66FF33"/>
                  </a:solidFill>
                </a:rPr>
                <a:t> </a:t>
              </a:r>
              <a:r>
                <a:rPr lang="fr-FR" altLang="fr-FR" sz="1300" b="1">
                  <a:solidFill>
                    <a:srgbClr val="FFFF00"/>
                  </a:solidFill>
                </a:rPr>
                <a:t>Pesanteur</a:t>
              </a:r>
            </a:p>
          </p:txBody>
        </p:sp>
        <p:sp>
          <p:nvSpPr>
            <p:cNvPr id="57" name="Text Box 26">
              <a:extLst>
                <a:ext uri="{FF2B5EF4-FFF2-40B4-BE49-F238E27FC236}">
                  <a16:creationId xmlns:a16="http://schemas.microsoft.com/office/drawing/2014/main" id="{4FD5DC57-D72C-4B72-ADD1-2FC461BFBB43}"/>
                </a:ext>
              </a:extLst>
            </p:cNvPr>
            <p:cNvSpPr txBox="1">
              <a:spLocks noChangeArrowheads="1"/>
            </p:cNvSpPr>
            <p:nvPr/>
          </p:nvSpPr>
          <p:spPr bwMode="auto">
            <a:xfrm>
              <a:off x="5813425" y="5176838"/>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a:solidFill>
                    <a:srgbClr val="FF9999"/>
                  </a:solidFill>
                </a:rPr>
                <a:t>Poumons vides</a:t>
              </a:r>
            </a:p>
          </p:txBody>
        </p:sp>
        <p:sp>
          <p:nvSpPr>
            <p:cNvPr id="58" name="Text Box 27">
              <a:extLst>
                <a:ext uri="{FF2B5EF4-FFF2-40B4-BE49-F238E27FC236}">
                  <a16:creationId xmlns:a16="http://schemas.microsoft.com/office/drawing/2014/main" id="{D18D0E85-C4D0-4A74-9538-8434549067B9}"/>
                </a:ext>
              </a:extLst>
            </p:cNvPr>
            <p:cNvSpPr txBox="1">
              <a:spLocks noChangeArrowheads="1"/>
            </p:cNvSpPr>
            <p:nvPr/>
          </p:nvSpPr>
          <p:spPr bwMode="auto">
            <a:xfrm>
              <a:off x="5768975" y="5695950"/>
              <a:ext cx="1785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400" b="1">
                  <a:solidFill>
                    <a:schemeClr val="bg1"/>
                  </a:solidFill>
                </a:rPr>
                <a:t>Plongeur descend</a:t>
              </a:r>
            </a:p>
          </p:txBody>
        </p:sp>
        <p:sp>
          <p:nvSpPr>
            <p:cNvPr id="59" name="Text Box 28">
              <a:extLst>
                <a:ext uri="{FF2B5EF4-FFF2-40B4-BE49-F238E27FC236}">
                  <a16:creationId xmlns:a16="http://schemas.microsoft.com/office/drawing/2014/main" id="{60BE5C59-FD50-4848-A3A4-80639171F8D6}"/>
                </a:ext>
              </a:extLst>
            </p:cNvPr>
            <p:cNvSpPr txBox="1">
              <a:spLocks noChangeArrowheads="1"/>
            </p:cNvSpPr>
            <p:nvPr/>
          </p:nvSpPr>
          <p:spPr bwMode="auto">
            <a:xfrm rot="-40549783">
              <a:off x="8001000" y="5178425"/>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200" b="1">
                  <a:solidFill>
                    <a:schemeClr val="bg1"/>
                  </a:solidFill>
                </a:rPr>
                <a:t>EXPIRATION</a:t>
              </a:r>
            </a:p>
          </p:txBody>
        </p:sp>
        <p:sp>
          <p:nvSpPr>
            <p:cNvPr id="60" name="Line 29">
              <a:extLst>
                <a:ext uri="{FF2B5EF4-FFF2-40B4-BE49-F238E27FC236}">
                  <a16:creationId xmlns:a16="http://schemas.microsoft.com/office/drawing/2014/main" id="{BC81FADC-590A-4D74-86EC-3B65A15F7039}"/>
                </a:ext>
              </a:extLst>
            </p:cNvPr>
            <p:cNvSpPr>
              <a:spLocks noChangeShapeType="1"/>
            </p:cNvSpPr>
            <p:nvPr/>
          </p:nvSpPr>
          <p:spPr bwMode="auto">
            <a:xfrm flipV="1">
              <a:off x="6557963" y="2573338"/>
              <a:ext cx="0" cy="719137"/>
            </a:xfrm>
            <a:prstGeom prst="line">
              <a:avLst/>
            </a:prstGeom>
            <a:noFill/>
            <a:ln w="1270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Line 30">
              <a:extLst>
                <a:ext uri="{FF2B5EF4-FFF2-40B4-BE49-F238E27FC236}">
                  <a16:creationId xmlns:a16="http://schemas.microsoft.com/office/drawing/2014/main" id="{2C6738E2-BAB5-42A6-BD0A-41004E66FF5E}"/>
                </a:ext>
              </a:extLst>
            </p:cNvPr>
            <p:cNvSpPr>
              <a:spLocks noChangeShapeType="1"/>
            </p:cNvSpPr>
            <p:nvPr/>
          </p:nvSpPr>
          <p:spPr bwMode="auto">
            <a:xfrm flipH="1">
              <a:off x="6527800" y="1568450"/>
              <a:ext cx="11113" cy="46831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 name="Text Box 31">
              <a:extLst>
                <a:ext uri="{FF2B5EF4-FFF2-40B4-BE49-F238E27FC236}">
                  <a16:creationId xmlns:a16="http://schemas.microsoft.com/office/drawing/2014/main" id="{78E59898-891E-46F1-9547-3521A483F80A}"/>
                </a:ext>
              </a:extLst>
            </p:cNvPr>
            <p:cNvSpPr txBox="1">
              <a:spLocks noChangeArrowheads="1"/>
            </p:cNvSpPr>
            <p:nvPr/>
          </p:nvSpPr>
          <p:spPr bwMode="auto">
            <a:xfrm rot="-25430971">
              <a:off x="5247482" y="1985169"/>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200" b="1">
                  <a:solidFill>
                    <a:schemeClr val="bg1"/>
                  </a:solidFill>
                </a:rPr>
                <a:t>INSPIRATION</a:t>
              </a:r>
            </a:p>
          </p:txBody>
        </p:sp>
        <p:sp>
          <p:nvSpPr>
            <p:cNvPr id="63" name="Text Box 32">
              <a:extLst>
                <a:ext uri="{FF2B5EF4-FFF2-40B4-BE49-F238E27FC236}">
                  <a16:creationId xmlns:a16="http://schemas.microsoft.com/office/drawing/2014/main" id="{85C1D004-189D-4B5C-8E99-DF13525F9E21}"/>
                </a:ext>
              </a:extLst>
            </p:cNvPr>
            <p:cNvSpPr txBox="1">
              <a:spLocks noChangeArrowheads="1"/>
            </p:cNvSpPr>
            <p:nvPr/>
          </p:nvSpPr>
          <p:spPr bwMode="auto">
            <a:xfrm>
              <a:off x="6556375" y="1730375"/>
              <a:ext cx="2433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a:solidFill>
                    <a:srgbClr val="FF9999"/>
                  </a:solidFill>
                </a:rPr>
                <a:t>Poumons pleins</a:t>
              </a:r>
            </a:p>
          </p:txBody>
        </p:sp>
        <p:sp>
          <p:nvSpPr>
            <p:cNvPr id="64" name="Line 33">
              <a:extLst>
                <a:ext uri="{FF2B5EF4-FFF2-40B4-BE49-F238E27FC236}">
                  <a16:creationId xmlns:a16="http://schemas.microsoft.com/office/drawing/2014/main" id="{E23B2E33-2F74-48D1-A23D-FB3480FFA245}"/>
                </a:ext>
              </a:extLst>
            </p:cNvPr>
            <p:cNvSpPr>
              <a:spLocks noChangeShapeType="1"/>
            </p:cNvSpPr>
            <p:nvPr/>
          </p:nvSpPr>
          <p:spPr bwMode="auto">
            <a:xfrm flipV="1">
              <a:off x="6877050" y="4429125"/>
              <a:ext cx="0" cy="46678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Tree>
    <p:extLst>
      <p:ext uri="{BB962C8B-B14F-4D97-AF65-F5344CB8AC3E}">
        <p14:creationId xmlns:p14="http://schemas.microsoft.com/office/powerpoint/2010/main" val="4474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6283275"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Combinaison</a:t>
            </a:r>
          </a:p>
          <a:p>
            <a:pPr marL="800100" lvl="1" indent="-342900" algn="l">
              <a:lnSpc>
                <a:spcPct val="100000"/>
              </a:lnSpc>
              <a:spcBef>
                <a:spcPts val="0"/>
              </a:spcBef>
              <a:buFont typeface="Arial" panose="020B0604020202020204" pitchFamily="34" charset="0"/>
              <a:buChar char="•"/>
            </a:pPr>
            <a:r>
              <a:rPr lang="fr-FR" dirty="0"/>
              <a:t>Très peu dense (car elle contient des bulles d’air) mais </a:t>
            </a:r>
            <a:r>
              <a:rPr lang="fr-FR" altLang="fr-FR" dirty="0">
                <a:solidFill>
                  <a:srgbClr val="333333"/>
                </a:solidFill>
                <a:latin typeface="Calibri" panose="020F0502020204030204" pitchFamily="34" charset="0"/>
                <a:cs typeface="Arial" panose="020B0604020202020204" pitchFamily="34" charset="0"/>
              </a:rPr>
              <a:t>augmente fortement la </a:t>
            </a:r>
            <a:r>
              <a:rPr lang="fr-FR" altLang="fr-FR" b="1" dirty="0">
                <a:solidFill>
                  <a:srgbClr val="333333"/>
                </a:solidFill>
                <a:latin typeface="Calibri" panose="020F0502020204030204" pitchFamily="34" charset="0"/>
                <a:cs typeface="Arial" panose="020B0604020202020204" pitchFamily="34" charset="0"/>
              </a:rPr>
              <a:t>flottabilité</a:t>
            </a:r>
            <a:r>
              <a:rPr lang="fr-FR" altLang="fr-FR" dirty="0">
                <a:solidFill>
                  <a:srgbClr val="333333"/>
                </a:solidFill>
                <a:latin typeface="Calibri" panose="020F0502020204030204" pitchFamily="34" charset="0"/>
                <a:cs typeface="Arial" panose="020B0604020202020204" pitchFamily="34" charset="0"/>
              </a:rPr>
              <a:t> du plongeur.</a:t>
            </a:r>
            <a:endParaRPr lang="fr-FR" altLang="fr-FR" sz="1600" dirty="0">
              <a:solidFill>
                <a:srgbClr val="373985"/>
              </a:solidFill>
              <a:cs typeface="Arial" panose="020B0604020202020204" pitchFamily="34" charset="0"/>
            </a:endParaRP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En profondeur, la pression augmente et la combinaison s’écrase (compression des bulles d’air du néoprène). Donc la flottabilité baisse.</a:t>
            </a:r>
          </a:p>
          <a:p>
            <a:pPr marL="800100" lvl="1" indent="-342900" algn="l">
              <a:lnSpc>
                <a:spcPct val="100000"/>
              </a:lnSpc>
              <a:spcBef>
                <a:spcPts val="0"/>
              </a:spcBef>
              <a:buFont typeface="Arial" panose="020B0604020202020204" pitchFamily="34" charset="0"/>
              <a:buChar char="•"/>
            </a:pPr>
            <a:endParaRPr lang="fr-FR" dirty="0"/>
          </a:p>
          <a:p>
            <a:pPr marL="800100" lvl="1" indent="-342900" algn="l">
              <a:lnSpc>
                <a:spcPct val="100000"/>
              </a:lnSpc>
              <a:spcBef>
                <a:spcPts val="0"/>
              </a:spcBef>
              <a:buFont typeface="Arial" panose="020B0604020202020204" pitchFamily="34" charset="0"/>
              <a:buChar char="•"/>
            </a:pPr>
            <a:r>
              <a:rPr lang="fr-FR" dirty="0"/>
              <a:t>Dépend également du type de la combinaison : shorty, mono pièce, 2 pièces, de l’épaisseur (3, 5 ou 7 mm) et de la qualité du néoprène.</a:t>
            </a:r>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11" name="ZoneTexte 10">
            <a:extLst>
              <a:ext uri="{FF2B5EF4-FFF2-40B4-BE49-F238E27FC236}">
                <a16:creationId xmlns:a16="http://schemas.microsoft.com/office/drawing/2014/main" id="{01EE996A-AF26-46A3-99B0-D1E0D72A2CD3}"/>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12" name="Picture 8" descr="ipack_020">
            <a:extLst>
              <a:ext uri="{FF2B5EF4-FFF2-40B4-BE49-F238E27FC236}">
                <a16:creationId xmlns:a16="http://schemas.microsoft.com/office/drawing/2014/main" id="{3AC10195-84E4-42F7-86CE-E1657DF1EC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48"/>
          <a:stretch/>
        </p:blipFill>
        <p:spPr bwMode="auto">
          <a:xfrm>
            <a:off x="8786949" y="1994262"/>
            <a:ext cx="3270052" cy="396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2DEB6331-E0CF-43B1-9288-A3086931B6C8}"/>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13202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1157-5571-4AA3-A1CC-2AB24B0150B5}"/>
              </a:ext>
            </a:extLst>
          </p:cNvPr>
          <p:cNvSpPr>
            <a:spLocks noGrp="1"/>
          </p:cNvSpPr>
          <p:nvPr>
            <p:ph type="ctrTitle"/>
          </p:nvPr>
        </p:nvSpPr>
        <p:spPr>
          <a:xfrm>
            <a:off x="2351315" y="303758"/>
            <a:ext cx="3492137" cy="749980"/>
          </a:xfrm>
        </p:spPr>
        <p:txBody>
          <a:bodyPr>
            <a:normAutofit fontScale="90000"/>
          </a:bodyPr>
          <a:lstStyle/>
          <a:p>
            <a:pPr algn="l"/>
            <a:r>
              <a:rPr lang="fr-FR" dirty="0"/>
              <a:t>Flottabilité</a:t>
            </a:r>
          </a:p>
        </p:txBody>
      </p:sp>
      <p:sp>
        <p:nvSpPr>
          <p:cNvPr id="3" name="Sous-titre 2">
            <a:extLst>
              <a:ext uri="{FF2B5EF4-FFF2-40B4-BE49-F238E27FC236}">
                <a16:creationId xmlns:a16="http://schemas.microsoft.com/office/drawing/2014/main" id="{558F99DA-2B14-4217-B1E1-5740E4158DEE}"/>
              </a:ext>
            </a:extLst>
          </p:cNvPr>
          <p:cNvSpPr>
            <a:spLocks noGrp="1"/>
          </p:cNvSpPr>
          <p:nvPr>
            <p:ph type="subTitle" idx="1"/>
          </p:nvPr>
        </p:nvSpPr>
        <p:spPr>
          <a:xfrm>
            <a:off x="2333897" y="1994262"/>
            <a:ext cx="9858103" cy="4362087"/>
          </a:xfrm>
        </p:spPr>
        <p:txBody>
          <a:bodyPr>
            <a:normAutofit/>
          </a:bodyPr>
          <a:lstStyle/>
          <a:p>
            <a:pPr marL="342900" indent="-342900" algn="l">
              <a:lnSpc>
                <a:spcPct val="100000"/>
              </a:lnSpc>
              <a:spcBef>
                <a:spcPts val="0"/>
              </a:spcBef>
              <a:buFont typeface="Arial" panose="020B0604020202020204" pitchFamily="34" charset="0"/>
              <a:buChar char="•"/>
            </a:pPr>
            <a:r>
              <a:rPr lang="fr-FR" b="1" dirty="0"/>
              <a:t>Densité de l’eau</a:t>
            </a:r>
          </a:p>
          <a:p>
            <a:pPr marL="800100" lvl="1" indent="-342900" algn="l">
              <a:lnSpc>
                <a:spcPct val="100000"/>
              </a:lnSpc>
              <a:spcBef>
                <a:spcPts val="0"/>
              </a:spcBef>
              <a:buFont typeface="Arial" panose="020B0604020202020204" pitchFamily="34" charset="0"/>
              <a:buChar char="•"/>
            </a:pPr>
            <a:r>
              <a:rPr lang="fr-FR" dirty="0"/>
              <a:t>On flotte davantage en eau de mer qu’en eau douce</a:t>
            </a:r>
          </a:p>
          <a:p>
            <a:pPr marL="809625" lvl="1" algn="l">
              <a:lnSpc>
                <a:spcPct val="100000"/>
              </a:lnSpc>
              <a:spcBef>
                <a:spcPts val="0"/>
              </a:spcBef>
            </a:pPr>
            <a:r>
              <a:rPr lang="fr-FR" dirty="0"/>
              <a:t>(</a:t>
            </a:r>
            <a:r>
              <a:rPr lang="fr-FR" sz="2000" b="0" i="0" u="none" strike="noStrike" baseline="0" dirty="0">
                <a:solidFill>
                  <a:srgbClr val="000000"/>
                </a:solidFill>
              </a:rPr>
              <a:t>L’eau de mer étant salée, son poids est plus important. La </a:t>
            </a:r>
            <a:r>
              <a:rPr lang="fr-FR" dirty="0"/>
              <a:t>densité de l’eau de mer et poussée d’Archimède supérieures)</a:t>
            </a:r>
          </a:p>
          <a:p>
            <a:pPr marL="800100" lvl="1" indent="-342900" algn="l">
              <a:lnSpc>
                <a:spcPct val="100000"/>
              </a:lnSpc>
              <a:spcBef>
                <a:spcPts val="0"/>
              </a:spcBef>
              <a:buFont typeface="Arial" panose="020B0604020202020204" pitchFamily="34" charset="0"/>
              <a:buChar char="•"/>
            </a:pPr>
            <a:r>
              <a:rPr lang="fr-FR" sz="2000" b="0" i="0" u="none" strike="noStrike" baseline="0" dirty="0">
                <a:solidFill>
                  <a:srgbClr val="000000"/>
                </a:solidFill>
              </a:rPr>
              <a:t>Si vous prévoyez de plongée en eau douce (Carrière, lac), il faudra réduire le poids du lest habituellement utilisé en mer (enlever 1,5 à 3 kg en fonction de votre poids).</a:t>
            </a:r>
            <a:endParaRPr lang="fr-FR" dirty="0"/>
          </a:p>
          <a:p>
            <a:pPr marL="800100" lvl="1" indent="-342900" algn="l">
              <a:lnSpc>
                <a:spcPct val="100000"/>
              </a:lnSpc>
              <a:spcBef>
                <a:spcPts val="0"/>
              </a:spcBef>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5E64F63E-E59C-4069-A0FD-B2C93BC01FD5}"/>
              </a:ext>
            </a:extLst>
          </p:cNvPr>
          <p:cNvSpPr>
            <a:spLocks noGrp="1"/>
          </p:cNvSpPr>
          <p:nvPr>
            <p:ph type="ftr" sz="quarter" idx="11"/>
          </p:nvPr>
        </p:nvSpPr>
        <p:spPr>
          <a:xfrm>
            <a:off x="5553912" y="6356350"/>
            <a:ext cx="4114800" cy="365125"/>
          </a:xfrm>
        </p:spPr>
        <p:txBody>
          <a:bodyPr/>
          <a:lstStyle/>
          <a:p>
            <a:r>
              <a:rPr lang="fr-FR" dirty="0"/>
              <a:t>ASPECTS THÉORIQUES DE L’ACTIVITÉ</a:t>
            </a:r>
          </a:p>
        </p:txBody>
      </p:sp>
      <p:sp>
        <p:nvSpPr>
          <p:cNvPr id="6" name="Espace réservé du numéro de diapositive 5">
            <a:extLst>
              <a:ext uri="{FF2B5EF4-FFF2-40B4-BE49-F238E27FC236}">
                <a16:creationId xmlns:a16="http://schemas.microsoft.com/office/drawing/2014/main" id="{8F63AD12-AE37-43D9-A08B-3CEE5AB3CE4C}"/>
              </a:ext>
            </a:extLst>
          </p:cNvPr>
          <p:cNvSpPr>
            <a:spLocks noGrp="1"/>
          </p:cNvSpPr>
          <p:nvPr>
            <p:ph type="sldNum" sz="quarter" idx="12"/>
          </p:nvPr>
        </p:nvSpPr>
        <p:spPr>
          <a:xfrm>
            <a:off x="9838488" y="6356350"/>
            <a:ext cx="2351345" cy="365125"/>
          </a:xfrm>
        </p:spPr>
        <p:txBody>
          <a:bodyPr/>
          <a:lstStyle/>
          <a:p>
            <a:r>
              <a:rPr lang="fr-FR" dirty="0"/>
              <a:t>Coefficient 2</a:t>
            </a:r>
          </a:p>
        </p:txBody>
      </p:sp>
      <p:sp>
        <p:nvSpPr>
          <p:cNvPr id="7" name="Espace réservé de la date 3">
            <a:extLst>
              <a:ext uri="{FF2B5EF4-FFF2-40B4-BE49-F238E27FC236}">
                <a16:creationId xmlns:a16="http://schemas.microsoft.com/office/drawing/2014/main" id="{741BD444-B4BC-4AF0-A087-298992588256}"/>
              </a:ext>
            </a:extLst>
          </p:cNvPr>
          <p:cNvSpPr>
            <a:spLocks noGrp="1"/>
          </p:cNvSpPr>
          <p:nvPr>
            <p:ph type="dt" sz="half" idx="10"/>
          </p:nvPr>
        </p:nvSpPr>
        <p:spPr>
          <a:xfrm>
            <a:off x="2353511" y="6356350"/>
            <a:ext cx="2993571" cy="365125"/>
          </a:xfrm>
        </p:spPr>
        <p:txBody>
          <a:bodyPr/>
          <a:lstStyle/>
          <a:p>
            <a:r>
              <a:rPr lang="fr-FR" dirty="0"/>
              <a:t>GROUPE 3 : ÉPREUVES THÉORIQUES N°12</a:t>
            </a:r>
          </a:p>
        </p:txBody>
      </p:sp>
      <p:sp>
        <p:nvSpPr>
          <p:cNvPr id="13" name="ZoneTexte 12">
            <a:extLst>
              <a:ext uri="{FF2B5EF4-FFF2-40B4-BE49-F238E27FC236}">
                <a16:creationId xmlns:a16="http://schemas.microsoft.com/office/drawing/2014/main" id="{C01C25CA-4396-4128-8E5A-4D6715B355F4}"/>
              </a:ext>
            </a:extLst>
          </p:cNvPr>
          <p:cNvSpPr txBox="1"/>
          <p:nvPr/>
        </p:nvSpPr>
        <p:spPr>
          <a:xfrm>
            <a:off x="1" y="2838995"/>
            <a:ext cx="2351314" cy="2031325"/>
          </a:xfrm>
          <a:prstGeom prst="rect">
            <a:avLst/>
          </a:prstGeom>
          <a:noFill/>
        </p:spPr>
        <p:txBody>
          <a:bodyPr wrap="square" rtlCol="0">
            <a:spAutoFit/>
          </a:bodyPr>
          <a:lstStyle/>
          <a:p>
            <a:r>
              <a:rPr lang="fr-FR" u="sng" dirty="0">
                <a:solidFill>
                  <a:schemeClr val="bg1"/>
                </a:solidFill>
              </a:rPr>
              <a:t>Programme :</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Flottabilité</a:t>
            </a:r>
          </a:p>
          <a:p>
            <a:pPr marL="285750" indent="-285750">
              <a:buFont typeface="Arial" panose="020B0604020202020204" pitchFamily="34" charset="0"/>
              <a:buChar char="•"/>
            </a:pPr>
            <a:r>
              <a:rPr lang="fr-FR" dirty="0">
                <a:solidFill>
                  <a:schemeClr val="accent1">
                    <a:lumMod val="75000"/>
                  </a:schemeClr>
                </a:solidFill>
              </a:rPr>
              <a:t>Optique</a:t>
            </a:r>
          </a:p>
          <a:p>
            <a:pPr marL="285750" indent="-285750">
              <a:buFont typeface="Arial" panose="020B0604020202020204" pitchFamily="34" charset="0"/>
              <a:buChar char="•"/>
            </a:pPr>
            <a:r>
              <a:rPr lang="fr-FR" dirty="0">
                <a:solidFill>
                  <a:schemeClr val="accent1">
                    <a:lumMod val="75000"/>
                  </a:schemeClr>
                </a:solidFill>
              </a:rPr>
              <a:t>Acoustique</a:t>
            </a:r>
          </a:p>
          <a:p>
            <a:pPr marL="285750" indent="-285750">
              <a:buFont typeface="Arial" panose="020B0604020202020204" pitchFamily="34" charset="0"/>
              <a:buChar char="•"/>
            </a:pPr>
            <a:endParaRPr lang="fr-FR" dirty="0">
              <a:solidFill>
                <a:schemeClr val="accent1">
                  <a:lumMod val="75000"/>
                </a:schemeClr>
              </a:solidFill>
            </a:endParaRPr>
          </a:p>
          <a:p>
            <a:pPr marL="285750" indent="-285750">
              <a:buFont typeface="Arial" panose="020B0604020202020204" pitchFamily="34" charset="0"/>
              <a:buChar char="•"/>
            </a:pPr>
            <a:r>
              <a:rPr lang="fr-FR" dirty="0">
                <a:solidFill>
                  <a:schemeClr val="accent1">
                    <a:lumMod val="75000"/>
                  </a:schemeClr>
                </a:solidFill>
              </a:rPr>
              <a:t>Gilet stabilisateur</a:t>
            </a:r>
          </a:p>
        </p:txBody>
      </p:sp>
      <p:sp>
        <p:nvSpPr>
          <p:cNvPr id="19" name="ZoneTexte 18">
            <a:extLst>
              <a:ext uri="{FF2B5EF4-FFF2-40B4-BE49-F238E27FC236}">
                <a16:creationId xmlns:a16="http://schemas.microsoft.com/office/drawing/2014/main" id="{82029061-3CB0-45CE-AA54-23F2A794F6C1}"/>
              </a:ext>
            </a:extLst>
          </p:cNvPr>
          <p:cNvSpPr txBox="1"/>
          <p:nvPr/>
        </p:nvSpPr>
        <p:spPr>
          <a:xfrm>
            <a:off x="2361130" y="1471043"/>
            <a:ext cx="6122124" cy="523220"/>
          </a:xfrm>
          <a:prstGeom prst="rect">
            <a:avLst/>
          </a:prstGeom>
          <a:noFill/>
        </p:spPr>
        <p:txBody>
          <a:bodyPr wrap="square">
            <a:spAutoFit/>
          </a:bodyPr>
          <a:lstStyle/>
          <a:p>
            <a:pPr algn="l">
              <a:lnSpc>
                <a:spcPct val="100000"/>
              </a:lnSpc>
              <a:spcBef>
                <a:spcPts val="0"/>
              </a:spcBef>
            </a:pPr>
            <a:r>
              <a:rPr lang="fr-FR" sz="2800" b="1" dirty="0"/>
              <a:t>Différents facteurs</a:t>
            </a:r>
          </a:p>
        </p:txBody>
      </p:sp>
      <p:sp>
        <p:nvSpPr>
          <p:cNvPr id="24" name="ZoneTexte 23">
            <a:extLst>
              <a:ext uri="{FF2B5EF4-FFF2-40B4-BE49-F238E27FC236}">
                <a16:creationId xmlns:a16="http://schemas.microsoft.com/office/drawing/2014/main" id="{C366C938-535E-4864-AB94-4DD9A36E50A0}"/>
              </a:ext>
            </a:extLst>
          </p:cNvPr>
          <p:cNvSpPr txBox="1"/>
          <p:nvPr/>
        </p:nvSpPr>
        <p:spPr>
          <a:xfrm>
            <a:off x="4356" y="11059"/>
            <a:ext cx="2351314" cy="861774"/>
          </a:xfrm>
          <a:prstGeom prst="rect">
            <a:avLst/>
          </a:prstGeom>
          <a:noFill/>
        </p:spPr>
        <p:txBody>
          <a:bodyPr wrap="square" rtlCol="0">
            <a:spAutoFit/>
          </a:bodyPr>
          <a:lstStyle/>
          <a:p>
            <a:pPr algn="ctr"/>
            <a:r>
              <a:rPr lang="fr-FR" dirty="0"/>
              <a:t>Pédagogie Théorique GP-N4</a:t>
            </a:r>
          </a:p>
          <a:p>
            <a:pPr algn="ctr"/>
            <a:r>
              <a:rPr lang="fr-FR" sz="1400" dirty="0"/>
              <a:t>Codep 01 – 22.01.2022</a:t>
            </a:r>
            <a:endParaRPr lang="fr-FR" dirty="0"/>
          </a:p>
        </p:txBody>
      </p:sp>
      <p:pic>
        <p:nvPicPr>
          <p:cNvPr id="8" name="Image 7">
            <a:extLst>
              <a:ext uri="{FF2B5EF4-FFF2-40B4-BE49-F238E27FC236}">
                <a16:creationId xmlns:a16="http://schemas.microsoft.com/office/drawing/2014/main" id="{16DCC249-1E26-4595-88E4-BE758EADB8C2}"/>
              </a:ext>
            </a:extLst>
          </p:cNvPr>
          <p:cNvPicPr>
            <a:picLocks noChangeAspect="1"/>
          </p:cNvPicPr>
          <p:nvPr/>
        </p:nvPicPr>
        <p:blipFill>
          <a:blip r:embed="rId3"/>
          <a:stretch>
            <a:fillRect/>
          </a:stretch>
        </p:blipFill>
        <p:spPr>
          <a:xfrm>
            <a:off x="4939780" y="3954437"/>
            <a:ext cx="4646335" cy="2438175"/>
          </a:xfrm>
          <a:prstGeom prst="rect">
            <a:avLst/>
          </a:prstGeom>
        </p:spPr>
      </p:pic>
      <p:pic>
        <p:nvPicPr>
          <p:cNvPr id="26" name="Image 25" descr="attention.jpg">
            <a:extLst>
              <a:ext uri="{FF2B5EF4-FFF2-40B4-BE49-F238E27FC236}">
                <a16:creationId xmlns:a16="http://schemas.microsoft.com/office/drawing/2014/main" id="{910E1434-9157-4CF6-A3E6-8505D4566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37301" y="2604587"/>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49F49803-7329-4CF4-8A67-D7B031887BCF}"/>
              </a:ext>
            </a:extLst>
          </p:cNvPr>
          <p:cNvSpPr txBox="1"/>
          <p:nvPr/>
        </p:nvSpPr>
        <p:spPr>
          <a:xfrm>
            <a:off x="1" y="6209227"/>
            <a:ext cx="2351314" cy="584775"/>
          </a:xfrm>
          <a:prstGeom prst="rect">
            <a:avLst/>
          </a:prstGeom>
          <a:noFill/>
        </p:spPr>
        <p:txBody>
          <a:bodyPr wrap="square" rtlCol="0">
            <a:spAutoFit/>
          </a:bodyPr>
          <a:lstStyle/>
          <a:p>
            <a:pPr algn="ctr"/>
            <a:r>
              <a:rPr lang="fr-FR" dirty="0">
                <a:solidFill>
                  <a:schemeClr val="bg1"/>
                </a:solidFill>
              </a:rPr>
              <a:t>Patrick LEPETIT</a:t>
            </a:r>
          </a:p>
          <a:p>
            <a:pPr algn="ctr"/>
            <a:r>
              <a:rPr lang="fr-FR" sz="1400" dirty="0">
                <a:solidFill>
                  <a:schemeClr val="bg1"/>
                </a:solidFill>
              </a:rPr>
              <a:t>Prépa-MF1</a:t>
            </a:r>
            <a:endParaRPr lang="fr-FR" dirty="0">
              <a:solidFill>
                <a:schemeClr val="bg1"/>
              </a:solidFill>
            </a:endParaRPr>
          </a:p>
        </p:txBody>
      </p:sp>
    </p:spTree>
    <p:extLst>
      <p:ext uri="{BB962C8B-B14F-4D97-AF65-F5344CB8AC3E}">
        <p14:creationId xmlns:p14="http://schemas.microsoft.com/office/powerpoint/2010/main" val="5219961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3869</TotalTime>
  <Words>4926</Words>
  <Application>Microsoft Office PowerPoint</Application>
  <PresentationFormat>Grand écran</PresentationFormat>
  <Paragraphs>992</Paragraphs>
  <Slides>42</Slides>
  <Notes>6</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Titres des diapositives</vt:lpstr>
      </vt:variant>
      <vt:variant>
        <vt:i4>42</vt:i4>
      </vt:variant>
      <vt:variant>
        <vt:lpstr>Diaporamas personnalisés</vt:lpstr>
      </vt:variant>
      <vt:variant>
        <vt:i4>1</vt:i4>
      </vt:variant>
    </vt:vector>
  </HeadingPairs>
  <TitlesOfParts>
    <vt:vector size="49" baseType="lpstr">
      <vt:lpstr>Arial</vt:lpstr>
      <vt:lpstr>Calibri</vt:lpstr>
      <vt:lpstr>Calibri Light</vt:lpstr>
      <vt:lpstr>Tahoma</vt:lpstr>
      <vt:lpstr>Wingdings</vt:lpstr>
      <vt:lpstr>Thème Office</vt:lpstr>
      <vt:lpstr>Présentation PowerPoint</vt:lpstr>
      <vt:lpstr>Présentation PowerPoint</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Flottabilité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personnalisé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Flottabilité</dc:title>
  <dc:creator>Patrick Lepetit</dc:creator>
  <cp:lastModifiedBy>Patrick Lepetit</cp:lastModifiedBy>
  <cp:revision>88</cp:revision>
  <dcterms:created xsi:type="dcterms:W3CDTF">2021-11-30T10:50:58Z</dcterms:created>
  <dcterms:modified xsi:type="dcterms:W3CDTF">2022-01-23T14:59:10Z</dcterms:modified>
</cp:coreProperties>
</file>